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74" r:id="rId3"/>
    <p:sldId id="282" r:id="rId4"/>
    <p:sldId id="281" r:id="rId5"/>
    <p:sldId id="287" r:id="rId6"/>
    <p:sldId id="288" r:id="rId7"/>
    <p:sldId id="286" r:id="rId8"/>
    <p:sldId id="275" r:id="rId9"/>
    <p:sldId id="276" r:id="rId10"/>
    <p:sldId id="278" r:id="rId11"/>
    <p:sldId id="279" r:id="rId12"/>
    <p:sldId id="285" r:id="rId13"/>
    <p:sldId id="280" r:id="rId14"/>
    <p:sldId id="289" r:id="rId15"/>
    <p:sldId id="277" r:id="rId16"/>
    <p:sldId id="283" r:id="rId17"/>
    <p:sldId id="284" r:id="rId1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9900CC"/>
    <a:srgbClr val="CC0000"/>
    <a:srgbClr val="FF0066"/>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25" autoAdjust="0"/>
  </p:normalViewPr>
  <p:slideViewPr>
    <p:cSldViewPr>
      <p:cViewPr>
        <p:scale>
          <a:sx n="75" d="100"/>
          <a:sy n="75" d="100"/>
        </p:scale>
        <p:origin x="-780"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40FA35-49E2-45DD-8998-10FB9A0E248E}" type="datetimeFigureOut">
              <a:rPr lang="fr-FR" smtClean="0"/>
              <a:t>17/05/2011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03E28D-86CA-4629-9483-39B5A5C3D512}" type="slidenum">
              <a:rPr lang="fr-FR" smtClean="0"/>
              <a:t>‹N°›</a:t>
            </a:fld>
            <a:endParaRPr lang="fr-FR"/>
          </a:p>
        </p:txBody>
      </p:sp>
    </p:spTree>
    <p:extLst>
      <p:ext uri="{BB962C8B-B14F-4D97-AF65-F5344CB8AC3E}">
        <p14:creationId xmlns:p14="http://schemas.microsoft.com/office/powerpoint/2010/main" val="1414998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r>
              <a:rPr lang="fr-FR" dirty="0" smtClean="0"/>
              <a:t>Point 1 : rappel/transition des fonctionnalités de GINSENG (technologie grille) avec leurs conséquences bénéfiques sur les données</a:t>
            </a:r>
          </a:p>
          <a:p>
            <a:pPr eaLnBrk="1" hangingPunct="1">
              <a:spcBef>
                <a:spcPct val="0"/>
              </a:spcBef>
            </a:pPr>
            <a:r>
              <a:rPr lang="fr-FR" dirty="0" smtClean="0"/>
              <a:t>Point 2 : fondements de l’épidémiologie : description des indicateurs de base (incidence/prévalence). Avec GINSENG, possible à tout moment. D’où la possibilité de mettre en œuvre le point 3</a:t>
            </a:r>
          </a:p>
          <a:p>
            <a:pPr eaLnBrk="1" hangingPunct="1">
              <a:spcBef>
                <a:spcPct val="0"/>
              </a:spcBef>
            </a:pPr>
            <a:r>
              <a:rPr lang="fr-FR" dirty="0" smtClean="0"/>
              <a:t>Point 3 : Pour peu que l’on dispose de repères temporels et spatiaux, il est possible d’effectuer en temps réel la surveillance continue d’un processus (maladie, …) et de générer une alerte en cas de changement dans ce processus</a:t>
            </a:r>
          </a:p>
          <a:p>
            <a:pPr eaLnBrk="1" hangingPunct="1">
              <a:spcBef>
                <a:spcPct val="0"/>
              </a:spcBef>
            </a:pPr>
            <a:r>
              <a:rPr lang="fr-FR" smtClean="0"/>
              <a:t>Point 4 : de façon plus classique, analyses ponctuelles du type …</a:t>
            </a:r>
          </a:p>
          <a:p>
            <a:endParaRPr lang="fr-FR"/>
          </a:p>
        </p:txBody>
      </p:sp>
      <p:sp>
        <p:nvSpPr>
          <p:cNvPr id="4" name="Espace réservé du numéro de diapositive 3"/>
          <p:cNvSpPr>
            <a:spLocks noGrp="1"/>
          </p:cNvSpPr>
          <p:nvPr>
            <p:ph type="sldNum" sz="quarter" idx="10"/>
          </p:nvPr>
        </p:nvSpPr>
        <p:spPr/>
        <p:txBody>
          <a:bodyPr/>
          <a:lstStyle/>
          <a:p>
            <a:fld id="{7D03E28D-86CA-4629-9483-39B5A5C3D512}" type="slidenum">
              <a:rPr lang="fr-FR" smtClean="0"/>
              <a:t>13</a:t>
            </a:fld>
            <a:endParaRPr lang="fr-FR"/>
          </a:p>
        </p:txBody>
      </p:sp>
    </p:spTree>
    <p:extLst>
      <p:ext uri="{BB962C8B-B14F-4D97-AF65-F5344CB8AC3E}">
        <p14:creationId xmlns:p14="http://schemas.microsoft.com/office/powerpoint/2010/main" val="35291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t>Le travail de Y. </a:t>
            </a:r>
            <a:r>
              <a:rPr lang="fr-FR" dirty="0" err="1" smtClean="0"/>
              <a:t>Bardotti</a:t>
            </a:r>
            <a:r>
              <a:rPr lang="fr-FR" dirty="0" smtClean="0"/>
              <a:t> est de contribuer à illustrer la mise en œuvre de méthodes appliquées à l’épidémiologie sur les données qui sont (données réelles)/seront (simulées) disponibles.</a:t>
            </a:r>
          </a:p>
          <a:p>
            <a:pPr eaLnBrk="1" hangingPunct="1"/>
            <a:r>
              <a:rPr lang="fr-FR" dirty="0" smtClean="0"/>
              <a:t>L’utilisation des données RSCA se justifie par le recul quand au partenariat vis-à-vis de ce champs d’application.</a:t>
            </a:r>
          </a:p>
          <a:p>
            <a:pPr eaLnBrk="1" hangingPunct="1"/>
            <a:r>
              <a:rPr lang="fr-FR" dirty="0" smtClean="0"/>
              <a:t>Point sur les données simulées : suppose un travail préalable quand à la structure précise et l’inventaire des données que l’on sait ou suppose disponibles.</a:t>
            </a:r>
          </a:p>
          <a:p>
            <a:pPr eaLnBrk="1" hangingPunct="1"/>
            <a:r>
              <a:rPr lang="fr-FR" dirty="0" smtClean="0"/>
              <a:t>Suite de la diapo : 	- 3 points estimation/distribution/test s’expliquent d’eux-mêmes </a:t>
            </a:r>
          </a:p>
          <a:p>
            <a:pPr eaLnBrk="1" hangingPunct="1"/>
            <a:r>
              <a:rPr lang="fr-FR" dirty="0" smtClean="0"/>
              <a:t>		- exemples d’application : liste non exhaustive (c’est tout l’intérêt) de retombées épidémiologiques issues de GINSENG, liste qui peut s’allonger avec la participation d’autres acteurs (assurance maladie, …)</a:t>
            </a:r>
          </a:p>
          <a:p>
            <a:pPr eaLnBrk="1" hangingPunct="1"/>
            <a:endParaRPr lang="fr-FR" dirty="0" smtClean="0"/>
          </a:p>
          <a:p>
            <a:pPr eaLnBrk="1" hangingPunct="1"/>
            <a:r>
              <a:rPr lang="fr-FR" dirty="0" smtClean="0"/>
              <a:t>NB : THS = Traitement hormonal substitutif</a:t>
            </a:r>
          </a:p>
          <a:p>
            <a:endParaRPr lang="fr-FR" dirty="0"/>
          </a:p>
        </p:txBody>
      </p:sp>
      <p:sp>
        <p:nvSpPr>
          <p:cNvPr id="4" name="Espace réservé du numéro de diapositive 3"/>
          <p:cNvSpPr>
            <a:spLocks noGrp="1"/>
          </p:cNvSpPr>
          <p:nvPr>
            <p:ph type="sldNum" sz="quarter" idx="10"/>
          </p:nvPr>
        </p:nvSpPr>
        <p:spPr/>
        <p:txBody>
          <a:bodyPr/>
          <a:lstStyle/>
          <a:p>
            <a:fld id="{7D03E28D-86CA-4629-9483-39B5A5C3D512}" type="slidenum">
              <a:rPr lang="fr-FR" smtClean="0"/>
              <a:t>14</a:t>
            </a:fld>
            <a:endParaRPr lang="fr-FR"/>
          </a:p>
        </p:txBody>
      </p:sp>
    </p:spTree>
    <p:extLst>
      <p:ext uri="{BB962C8B-B14F-4D97-AF65-F5344CB8AC3E}">
        <p14:creationId xmlns:p14="http://schemas.microsoft.com/office/powerpoint/2010/main" val="2976832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8" name="AutoShape 7"/>
          <p:cNvSpPr>
            <a:spLocks noChangeArrowheads="1"/>
          </p:cNvSpPr>
          <p:nvPr/>
        </p:nvSpPr>
        <p:spPr bwMode="auto">
          <a:xfrm>
            <a:off x="-36513" y="714356"/>
            <a:ext cx="7451726" cy="71437"/>
          </a:xfrm>
          <a:prstGeom prst="roundRect">
            <a:avLst>
              <a:gd name="adj" fmla="val 50000"/>
            </a:avLst>
          </a:prstGeom>
          <a:solidFill>
            <a:srgbClr val="308CE7"/>
          </a:solidFill>
          <a:ln w="9525">
            <a:solidFill>
              <a:schemeClr val="bg2"/>
            </a:solidFill>
            <a:round/>
            <a:headEnd/>
            <a:tailEnd/>
          </a:ln>
          <a:effectLst/>
        </p:spPr>
        <p:txBody>
          <a:bodyPr wrap="none" anchor="ctr"/>
          <a:lstStyle/>
          <a:p>
            <a:endParaRPr lang="en-US"/>
          </a:p>
        </p:txBody>
      </p:sp>
      <p:sp>
        <p:nvSpPr>
          <p:cNvPr id="10" name="Line 8"/>
          <p:cNvSpPr>
            <a:spLocks noChangeShapeType="1"/>
          </p:cNvSpPr>
          <p:nvPr/>
        </p:nvSpPr>
        <p:spPr bwMode="auto">
          <a:xfrm>
            <a:off x="0" y="6669088"/>
            <a:ext cx="9144000" cy="0"/>
          </a:xfrm>
          <a:prstGeom prst="line">
            <a:avLst/>
          </a:prstGeom>
          <a:noFill/>
          <a:ln w="9525">
            <a:solidFill>
              <a:srgbClr val="308CE7"/>
            </a:solidFill>
            <a:round/>
            <a:headEnd/>
            <a:tailEnd/>
          </a:ln>
          <a:effectLst/>
        </p:spPr>
        <p:txBody>
          <a:bodyPr/>
          <a:lstStyle/>
          <a:p>
            <a:endParaRPr lang="en-US"/>
          </a:p>
        </p:txBody>
      </p:sp>
      <p:sp>
        <p:nvSpPr>
          <p:cNvPr id="27" name="Titre 26"/>
          <p:cNvSpPr>
            <a:spLocks noGrp="1"/>
          </p:cNvSpPr>
          <p:nvPr>
            <p:ph type="title"/>
          </p:nvPr>
        </p:nvSpPr>
        <p:spPr>
          <a:xfrm>
            <a:off x="0" y="0"/>
            <a:ext cx="8929718" cy="714356"/>
          </a:xfrm>
          <a:prstGeom prst="rect">
            <a:avLst/>
          </a:prstGeom>
        </p:spPr>
        <p:txBody>
          <a:bodyPr/>
          <a:lstStyle>
            <a:lvl1pPr algn="l">
              <a:defRPr sz="3600" b="1">
                <a:solidFill>
                  <a:schemeClr val="tx2">
                    <a:lumMod val="50000"/>
                    <a:lumOff val="50000"/>
                  </a:schemeClr>
                </a:solidFill>
                <a:latin typeface="Calibri" pitchFamily="34" charset="0"/>
              </a:defRPr>
            </a:lvl1pPr>
          </a:lstStyle>
          <a:p>
            <a:r>
              <a:rPr lang="fr-FR" smtClean="0"/>
              <a:t>Cliquez pour modifier le style du titre</a:t>
            </a:r>
            <a:endParaRPr lang="en-US" dirty="0"/>
          </a:p>
        </p:txBody>
      </p:sp>
      <p:sp>
        <p:nvSpPr>
          <p:cNvPr id="29" name="Espace réservé du contenu 28"/>
          <p:cNvSpPr>
            <a:spLocks noGrp="1"/>
          </p:cNvSpPr>
          <p:nvPr>
            <p:ph sz="quarter" idx="10"/>
          </p:nvPr>
        </p:nvSpPr>
        <p:spPr>
          <a:xfrm>
            <a:off x="285720" y="928670"/>
            <a:ext cx="8643997" cy="5572164"/>
          </a:xfrm>
          <a:prstGeom prst="rect">
            <a:avLst/>
          </a:prstGeom>
        </p:spPr>
        <p:txBody>
          <a:bodyPr/>
          <a:lstStyle>
            <a:lvl1pPr>
              <a:buClr>
                <a:schemeClr val="bg2"/>
              </a:buClr>
              <a:defRPr sz="2400">
                <a:latin typeface="Calibri" pitchFamily="34" charset="0"/>
              </a:defRPr>
            </a:lvl1pPr>
            <a:lvl2pPr>
              <a:buClr>
                <a:schemeClr val="accent2"/>
              </a:buClr>
              <a:buFont typeface="Wingdings" pitchFamily="2" charset="2"/>
              <a:buChar char="Ø"/>
              <a:defRPr sz="2000">
                <a:latin typeface="Calibri" pitchFamily="34" charset="0"/>
              </a:defRPr>
            </a:lvl2pPr>
            <a:lvl3pPr>
              <a:buClr>
                <a:srgbClr val="FF0000"/>
              </a:buClr>
              <a:buFont typeface="Wingdings" pitchFamily="2" charset="2"/>
              <a:buChar char="ü"/>
              <a:defRPr sz="1800">
                <a:latin typeface="Calibri" pitchFamily="34" charset="0"/>
              </a:defRPr>
            </a:lvl3pPr>
            <a:lvl4pPr>
              <a:defRPr sz="1400">
                <a:latin typeface="Calibri" pitchFamily="34" charset="0"/>
              </a:defRPr>
            </a:lvl4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2" name="Espace réservé du numéro de diapositive 5"/>
          <p:cNvSpPr>
            <a:spLocks noGrp="1"/>
          </p:cNvSpPr>
          <p:nvPr>
            <p:ph type="sldNum" sz="quarter" idx="12"/>
          </p:nvPr>
        </p:nvSpPr>
        <p:spPr>
          <a:xfrm>
            <a:off x="8358182" y="6605590"/>
            <a:ext cx="785818" cy="395310"/>
          </a:xfrm>
          <a:prstGeom prst="rect">
            <a:avLst/>
          </a:prstGeom>
        </p:spPr>
        <p:txBody>
          <a:bodyPr/>
          <a:lstStyle>
            <a:lvl1pPr>
              <a:defRPr sz="1600">
                <a:solidFill>
                  <a:srgbClr val="0070C0"/>
                </a:solidFill>
              </a:defRPr>
            </a:lvl1pPr>
          </a:lstStyle>
          <a:p>
            <a:fld id="{CF4668DC-857F-487D-BFFA-8C0CA5037977}" type="slidenum">
              <a:rPr lang="fr-BE" smtClean="0"/>
              <a:pPr/>
              <a:t>‹N°›</a:t>
            </a:fld>
            <a:endParaRPr lang="fr-B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lvl1pPr>
              <a:defRPr sz="4000" b="0">
                <a:solidFill>
                  <a:schemeClr val="bg2">
                    <a:lumMod val="75000"/>
                  </a:schemeClr>
                </a:solidFill>
                <a:latin typeface="Calibri" pitchFamily="34" charset="0"/>
              </a:defRPr>
            </a:lvl1pPr>
          </a:lstStyle>
          <a:p>
            <a:r>
              <a:rPr lang="fr-FR" smtClean="0"/>
              <a:t>Cliquez pour modifier le style du titre</a:t>
            </a:r>
            <a:endParaRPr lang="en-US" dirty="0"/>
          </a:p>
        </p:txBody>
      </p:sp>
      <p:sp>
        <p:nvSpPr>
          <p:cNvPr id="4" name="Rectangle à coins arrondis 3"/>
          <p:cNvSpPr/>
          <p:nvPr userDrawn="1"/>
        </p:nvSpPr>
        <p:spPr>
          <a:xfrm>
            <a:off x="-32" y="44624"/>
            <a:ext cx="9144032" cy="1224136"/>
          </a:xfrm>
          <a:prstGeom prst="roundRect">
            <a:avLst/>
          </a:prstGeom>
          <a:gradFill>
            <a:gsLst>
              <a:gs pos="0">
                <a:schemeClr val="accent3">
                  <a:lumMod val="75000"/>
                  <a:alpha val="13000"/>
                </a:schemeClr>
              </a:gs>
              <a:gs pos="52000">
                <a:schemeClr val="accent5">
                  <a:lumMod val="20000"/>
                  <a:lumOff val="80000"/>
                </a:schemeClr>
              </a:gs>
              <a:gs pos="100000">
                <a:schemeClr val="accent3">
                  <a:lumMod val="75000"/>
                  <a:alpha val="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34925" y="-147638"/>
            <a:ext cx="6732588" cy="1068388"/>
          </a:xfrm>
          <a:prstGeom prst="rect">
            <a:avLst/>
          </a:prstGeo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346075" y="974725"/>
            <a:ext cx="4217988" cy="54276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716463" y="974725"/>
            <a:ext cx="4217987" cy="54276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numéro de diapositive 5"/>
          <p:cNvSpPr>
            <a:spLocks noGrp="1"/>
          </p:cNvSpPr>
          <p:nvPr>
            <p:ph type="sldNum" idx="11"/>
          </p:nvPr>
        </p:nvSpPr>
        <p:spPr>
          <a:xfrm>
            <a:off x="8521700" y="6562725"/>
            <a:ext cx="468313" cy="474663"/>
          </a:xfrm>
          <a:prstGeom prst="rect">
            <a:avLst/>
          </a:prstGeom>
        </p:spPr>
        <p:txBody>
          <a:bodyPr/>
          <a:lstStyle>
            <a:lvl1pPr>
              <a:defRPr/>
            </a:lvl1pPr>
          </a:lstStyle>
          <a:p>
            <a:fld id="{CF4668DC-857F-487D-BFFA-8C0CA5037977}" type="slidenum">
              <a:rPr lang="fr-BE" smtClean="0"/>
              <a:pPr/>
              <a:t>‹N°›</a:t>
            </a:fld>
            <a:endParaRPr lang="fr-BE"/>
          </a:p>
        </p:txBody>
      </p:sp>
      <p:sp>
        <p:nvSpPr>
          <p:cNvPr id="5" name="Espace réservé du pied de page 4"/>
          <p:cNvSpPr>
            <a:spLocks noGrp="1"/>
          </p:cNvSpPr>
          <p:nvPr>
            <p:ph type="ftr" idx="10"/>
          </p:nvPr>
        </p:nvSpPr>
        <p:spPr>
          <a:xfrm>
            <a:off x="1214414" y="6559551"/>
            <a:ext cx="6700838" cy="298450"/>
          </a:xfrm>
          <a:prstGeom prst="rect">
            <a:avLst/>
          </a:prstGeom>
          <a:solidFill>
            <a:srgbClr val="339966"/>
          </a:solidFill>
        </p:spPr>
        <p:txBody>
          <a:bodyPr/>
          <a:lstStyle>
            <a:lvl1pPr algn="ctr">
              <a:defRPr>
                <a:solidFill>
                  <a:schemeClr val="bg1"/>
                </a:solidFill>
              </a:defRPr>
            </a:lvl1pPr>
          </a:lstStyle>
          <a:p>
            <a:endParaRPr lang="fr-BE"/>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gif"/><Relationship Id="rId3" Type="http://schemas.openxmlformats.org/officeDocument/2006/relationships/image" Target="../media/image2.png"/><Relationship Id="rId7" Type="http://schemas.openxmlformats.org/officeDocument/2006/relationships/image" Target="../media/image6.jpe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7768" y="1526927"/>
            <a:ext cx="8350696" cy="1470025"/>
          </a:xfrm>
        </p:spPr>
        <p:txBody>
          <a:bodyPr/>
          <a:lstStyle/>
          <a:p>
            <a:pPr marL="266700" indent="-266700" algn="l"/>
            <a:r>
              <a:rPr lang="fr-FR" dirty="0" smtClean="0">
                <a:effectLst>
                  <a:outerShdw blurRad="38100" dist="38100" dir="2700000" algn="tl">
                    <a:srgbClr val="000000">
                      <a:alpha val="43137"/>
                    </a:srgbClr>
                  </a:outerShdw>
                </a:effectLst>
              </a:rPr>
              <a:t>RSCA</a:t>
            </a:r>
            <a:r>
              <a:rPr lang="fr-FR" dirty="0" smtClean="0"/>
              <a:t/>
            </a:r>
            <a:br>
              <a:rPr lang="fr-FR" dirty="0" smtClean="0"/>
            </a:br>
            <a:r>
              <a:rPr lang="fr-FR" sz="3200" dirty="0" smtClean="0">
                <a:solidFill>
                  <a:srgbClr val="C00000"/>
                </a:solidFill>
              </a:rPr>
              <a:t>R</a:t>
            </a:r>
            <a:r>
              <a:rPr lang="fr-FR" sz="3200" dirty="0" smtClean="0"/>
              <a:t>éseau</a:t>
            </a:r>
            <a:br>
              <a:rPr lang="fr-FR" sz="3200" dirty="0" smtClean="0"/>
            </a:br>
            <a:r>
              <a:rPr lang="fr-FR" sz="3200" dirty="0" smtClean="0">
                <a:solidFill>
                  <a:srgbClr val="C00000"/>
                </a:solidFill>
              </a:rPr>
              <a:t>S</a:t>
            </a:r>
            <a:r>
              <a:rPr lang="fr-FR" sz="3200" dirty="0" smtClean="0"/>
              <a:t>entinelle</a:t>
            </a:r>
            <a:br>
              <a:rPr lang="fr-FR" sz="3200" dirty="0" smtClean="0"/>
            </a:br>
            <a:r>
              <a:rPr lang="fr-FR" sz="3200" dirty="0" smtClean="0">
                <a:solidFill>
                  <a:srgbClr val="C00000"/>
                </a:solidFill>
              </a:rPr>
              <a:t>C</a:t>
            </a:r>
            <a:r>
              <a:rPr lang="fr-FR" sz="3200" dirty="0" smtClean="0"/>
              <a:t>ancer</a:t>
            </a:r>
            <a:br>
              <a:rPr lang="fr-FR" sz="3200" dirty="0" smtClean="0"/>
            </a:br>
            <a:r>
              <a:rPr lang="fr-FR" sz="3200" dirty="0" smtClean="0">
                <a:solidFill>
                  <a:srgbClr val="C00000"/>
                </a:solidFill>
              </a:rPr>
              <a:t>A</a:t>
            </a:r>
            <a:r>
              <a:rPr lang="fr-FR" sz="3200" dirty="0" smtClean="0"/>
              <a:t>uvergne</a:t>
            </a:r>
            <a:br>
              <a:rPr lang="fr-FR" sz="3200" dirty="0" smtClean="0"/>
            </a:br>
            <a:r>
              <a:rPr lang="fr-FR" sz="3200" dirty="0" smtClean="0"/>
              <a:t/>
            </a:r>
            <a:br>
              <a:rPr lang="fr-FR" sz="3200" dirty="0" smtClean="0"/>
            </a:br>
            <a:r>
              <a:rPr lang="fr-FR" i="1" dirty="0" smtClean="0"/>
              <a:t>Statut et avancement</a:t>
            </a:r>
            <a:r>
              <a:rPr lang="fr-FR" sz="2800" dirty="0" smtClean="0"/>
              <a:t/>
            </a:r>
            <a:br>
              <a:rPr lang="fr-FR" sz="2800" dirty="0" smtClean="0"/>
            </a:br>
            <a:r>
              <a:rPr lang="fr-FR" sz="2400" dirty="0" smtClean="0"/>
              <a:t/>
            </a:r>
            <a:br>
              <a:rPr lang="fr-FR" sz="2400" dirty="0" smtClean="0"/>
            </a:br>
            <a:endParaRPr lang="fr-FR" sz="1600" b="1" dirty="0"/>
          </a:p>
        </p:txBody>
      </p:sp>
      <p:pic>
        <p:nvPicPr>
          <p:cNvPr id="1027" name="Image 3" descr="Z:\Documents\Cours\JJC\beamer\sentinelle_10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76672"/>
            <a:ext cx="3048000" cy="52705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2" descr="Z:\Documents\Papers\201002 EGEE UF10\dissemination\carte_f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412776"/>
            <a:ext cx="3851920" cy="34665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4">
                <a:tint val="45000"/>
                <a:satMod val="400000"/>
              </a:schemeClr>
            </a:duotone>
          </a:blip>
          <a:srcRect l="37500" t="28000" r="36875" b="56000"/>
          <a:stretch>
            <a:fillRect/>
          </a:stretch>
        </p:blipFill>
        <p:spPr bwMode="auto">
          <a:xfrm>
            <a:off x="1698021" y="5812156"/>
            <a:ext cx="1219486" cy="475896"/>
          </a:xfrm>
          <a:prstGeom prst="rect">
            <a:avLst/>
          </a:prstGeom>
          <a:noFill/>
          <a:ln w="9525">
            <a:noFill/>
            <a:miter lim="800000"/>
            <a:headEnd/>
            <a:tailEnd/>
          </a:ln>
        </p:spPr>
      </p:pic>
      <p:pic>
        <p:nvPicPr>
          <p:cNvPr id="16" name="Picture 10" descr="IN2P3Filaire-Q_SignV copie"/>
          <p:cNvPicPr>
            <a:picLocks noChangeAspect="1" noChangeArrowheads="1"/>
          </p:cNvPicPr>
          <p:nvPr/>
        </p:nvPicPr>
        <p:blipFill>
          <a:blip r:embed="rId5" cstate="print"/>
          <a:srcRect/>
          <a:stretch>
            <a:fillRect/>
          </a:stretch>
        </p:blipFill>
        <p:spPr bwMode="auto">
          <a:xfrm>
            <a:off x="3203575" y="5589588"/>
            <a:ext cx="1439863" cy="800100"/>
          </a:xfrm>
          <a:prstGeom prst="rect">
            <a:avLst/>
          </a:prstGeom>
          <a:noFill/>
        </p:spPr>
      </p:pic>
      <p:pic>
        <p:nvPicPr>
          <p:cNvPr id="17" name="Picture 11" descr="UBP-logoRVB-2343pxl"/>
          <p:cNvPicPr>
            <a:picLocks noChangeAspect="1" noChangeArrowheads="1"/>
          </p:cNvPicPr>
          <p:nvPr/>
        </p:nvPicPr>
        <p:blipFill>
          <a:blip r:embed="rId6" cstate="print"/>
          <a:srcRect/>
          <a:stretch>
            <a:fillRect/>
          </a:stretch>
        </p:blipFill>
        <p:spPr bwMode="auto">
          <a:xfrm>
            <a:off x="4859338" y="5661025"/>
            <a:ext cx="1296987" cy="763588"/>
          </a:xfrm>
          <a:prstGeom prst="rect">
            <a:avLst/>
          </a:prstGeom>
          <a:noFill/>
        </p:spPr>
      </p:pic>
      <p:pic>
        <p:nvPicPr>
          <p:cNvPr id="18" name="Picture 12" descr="UA"/>
          <p:cNvPicPr>
            <a:picLocks noChangeAspect="1" noChangeArrowheads="1"/>
          </p:cNvPicPr>
          <p:nvPr/>
        </p:nvPicPr>
        <p:blipFill>
          <a:blip r:embed="rId7" cstate="print"/>
          <a:srcRect/>
          <a:stretch>
            <a:fillRect/>
          </a:stretch>
        </p:blipFill>
        <p:spPr bwMode="auto">
          <a:xfrm>
            <a:off x="468313" y="5445125"/>
            <a:ext cx="992187" cy="992188"/>
          </a:xfrm>
          <a:prstGeom prst="rect">
            <a:avLst/>
          </a:prstGeom>
          <a:noFill/>
        </p:spPr>
      </p:pic>
      <p:pic>
        <p:nvPicPr>
          <p:cNvPr id="19" name="Picture 13" descr="CHU"/>
          <p:cNvPicPr>
            <a:picLocks noChangeAspect="1" noChangeArrowheads="1"/>
          </p:cNvPicPr>
          <p:nvPr/>
        </p:nvPicPr>
        <p:blipFill>
          <a:blip r:embed="rId8" cstate="print"/>
          <a:srcRect/>
          <a:stretch>
            <a:fillRect/>
          </a:stretch>
        </p:blipFill>
        <p:spPr bwMode="auto">
          <a:xfrm>
            <a:off x="6300788" y="5516563"/>
            <a:ext cx="1003300" cy="922337"/>
          </a:xfrm>
          <a:prstGeom prst="rect">
            <a:avLst/>
          </a:prstGeom>
          <a:noFill/>
        </p:spPr>
      </p:pic>
      <p:pic>
        <p:nvPicPr>
          <p:cNvPr id="20" name="Picture 14" descr="OSI Santé"/>
          <p:cNvPicPr>
            <a:picLocks noChangeAspect="1" noChangeArrowheads="1"/>
          </p:cNvPicPr>
          <p:nvPr/>
        </p:nvPicPr>
        <p:blipFill>
          <a:blip r:embed="rId9"/>
          <a:srcRect/>
          <a:stretch>
            <a:fillRect/>
          </a:stretch>
        </p:blipFill>
        <p:spPr bwMode="auto">
          <a:xfrm>
            <a:off x="7820025" y="5661025"/>
            <a:ext cx="712788" cy="801688"/>
          </a:xfrm>
          <a:prstGeom prst="rect">
            <a:avLst/>
          </a:prstGeom>
          <a:noFill/>
        </p:spPr>
      </p:pic>
      <p:pic>
        <p:nvPicPr>
          <p:cNvPr id="23" name="Image 22" descr="SIPATH.png"/>
          <p:cNvPicPr>
            <a:picLocks noChangeAspect="1"/>
          </p:cNvPicPr>
          <p:nvPr/>
        </p:nvPicPr>
        <p:blipFill>
          <a:blip r:embed="rId10"/>
          <a:stretch>
            <a:fillRect/>
          </a:stretch>
        </p:blipFill>
        <p:spPr>
          <a:xfrm>
            <a:off x="8149020" y="333558"/>
            <a:ext cx="671452" cy="723720"/>
          </a:xfrm>
          <a:prstGeom prst="rect">
            <a:avLst/>
          </a:prstGeom>
        </p:spPr>
      </p:pic>
      <p:pic>
        <p:nvPicPr>
          <p:cNvPr id="3" name="Image 2"/>
          <p:cNvPicPr>
            <a:picLocks noChangeAspect="1"/>
          </p:cNvPicPr>
          <p:nvPr/>
        </p:nvPicPr>
        <p:blipFill>
          <a:blip r:embed="rId11">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79512" y="241860"/>
            <a:ext cx="1043638" cy="996674"/>
          </a:xfrm>
          <a:prstGeom prst="rect">
            <a:avLst/>
          </a:prstGeom>
        </p:spPr>
      </p:pic>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2565" y="476672"/>
            <a:ext cx="1081103" cy="4166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Charlotte Rousset (2010)</a:t>
            </a:r>
            <a:endParaRPr lang="fr-FR" dirty="0"/>
          </a:p>
        </p:txBody>
      </p:sp>
      <p:sp>
        <p:nvSpPr>
          <p:cNvPr id="8" name="Espace réservé du contenu 7"/>
          <p:cNvSpPr>
            <a:spLocks noGrp="1"/>
          </p:cNvSpPr>
          <p:nvPr>
            <p:ph sz="quarter" idx="10"/>
          </p:nvPr>
        </p:nvSpPr>
        <p:spPr/>
        <p:txBody>
          <a:bodyPr/>
          <a:lstStyle/>
          <a:p>
            <a:r>
              <a:rPr lang="fr-FR" dirty="0" smtClean="0"/>
              <a:t>Stage de 2</a:t>
            </a:r>
            <a:r>
              <a:rPr lang="fr-FR" baseline="30000" dirty="0" smtClean="0"/>
              <a:t>ème</a:t>
            </a:r>
            <a:r>
              <a:rPr lang="fr-FR" dirty="0" smtClean="0"/>
              <a:t> année IUT Informatique</a:t>
            </a:r>
          </a:p>
          <a:p>
            <a:endParaRPr lang="fr-FR" dirty="0" smtClean="0"/>
          </a:p>
          <a:p>
            <a:endParaRPr lang="fr-FR" dirty="0" smtClean="0"/>
          </a:p>
          <a:p>
            <a:r>
              <a:rPr lang="fr-FR" dirty="0" smtClean="0"/>
              <a:t>Test de différents algorithmes de comparaisons de chaînes de caractères: Mesure d’efficacité et de robustesse.</a:t>
            </a:r>
          </a:p>
          <a:p>
            <a:pPr lvl="1"/>
            <a:r>
              <a:rPr lang="fr-FR" dirty="0" smtClean="0"/>
              <a:t>Application pour le </a:t>
            </a:r>
            <a:r>
              <a:rPr lang="fr-FR" dirty="0" err="1" smtClean="0"/>
              <a:t>dédoublonnage</a:t>
            </a:r>
            <a:endParaRPr lang="fr-FR" dirty="0" smtClean="0"/>
          </a:p>
          <a:p>
            <a:pPr lvl="1"/>
            <a:endParaRPr lang="fr-FR" dirty="0"/>
          </a:p>
          <a:p>
            <a:pPr lvl="1"/>
            <a:endParaRPr lang="fr-FR" dirty="0" smtClean="0"/>
          </a:p>
          <a:p>
            <a:endParaRPr lang="fr-FR" dirty="0"/>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2" y="980728"/>
            <a:ext cx="1701877" cy="1036635"/>
          </a:xfrm>
          <a:prstGeom prst="rect">
            <a:avLst/>
          </a:prstGeom>
        </p:spPr>
      </p:pic>
    </p:spTree>
    <p:extLst>
      <p:ext uri="{BB962C8B-B14F-4D97-AF65-F5344CB8AC3E}">
        <p14:creationId xmlns:p14="http://schemas.microsoft.com/office/powerpoint/2010/main" val="2223705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Sylvain Planche (2011)</a:t>
            </a:r>
            <a:endParaRPr lang="fr-FR" dirty="0"/>
          </a:p>
        </p:txBody>
      </p:sp>
      <p:sp>
        <p:nvSpPr>
          <p:cNvPr id="8" name="Espace réservé du contenu 7"/>
          <p:cNvSpPr>
            <a:spLocks noGrp="1"/>
          </p:cNvSpPr>
          <p:nvPr>
            <p:ph sz="quarter" idx="10"/>
          </p:nvPr>
        </p:nvSpPr>
        <p:spPr/>
        <p:txBody>
          <a:bodyPr/>
          <a:lstStyle/>
          <a:p>
            <a:r>
              <a:rPr lang="fr-FR" dirty="0"/>
              <a:t>Sylvain Planche</a:t>
            </a:r>
          </a:p>
          <a:p>
            <a:pPr lvl="1"/>
            <a:r>
              <a:rPr lang="fr-FR" dirty="0"/>
              <a:t>Élève ingénieur informatique à l’ISIMA (Institut Supérieur d’Informatique de Modélisation et de leurs Applications).</a:t>
            </a:r>
          </a:p>
          <a:p>
            <a:pPr lvl="1"/>
            <a:r>
              <a:rPr lang="fr-FR" dirty="0"/>
              <a:t>Stage de 3</a:t>
            </a:r>
            <a:r>
              <a:rPr lang="fr-FR" baseline="30000" dirty="0"/>
              <a:t>ième</a:t>
            </a:r>
            <a:r>
              <a:rPr lang="fr-FR" dirty="0"/>
              <a:t> année d’une durée de 5 mois (avril à septembre 2011).</a:t>
            </a:r>
          </a:p>
          <a:p>
            <a:pPr lvl="1"/>
            <a:endParaRPr lang="fr-FR" dirty="0"/>
          </a:p>
          <a:p>
            <a:pPr lvl="1">
              <a:buNone/>
            </a:pPr>
            <a:endParaRPr lang="fr-FR" dirty="0"/>
          </a:p>
          <a:p>
            <a:r>
              <a:rPr lang="fr-FR" dirty="0"/>
              <a:t>Travaux:</a:t>
            </a:r>
          </a:p>
          <a:p>
            <a:pPr lvl="1"/>
            <a:r>
              <a:rPr lang="fr-FR" dirty="0"/>
              <a:t>Architecture de grille GINSENG: Installation, configuration, administration des serveurs.</a:t>
            </a:r>
          </a:p>
          <a:p>
            <a:pPr lvl="1"/>
            <a:r>
              <a:rPr lang="fr-FR" dirty="0"/>
              <a:t>Organisation de l‘intégration des données vers le système d’information décentralisé (grille).</a:t>
            </a:r>
          </a:p>
          <a:p>
            <a:pPr lvl="1"/>
            <a:endParaRPr lang="fr-FR" dirty="0" smtClean="0"/>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564905"/>
            <a:ext cx="1872208" cy="358394"/>
          </a:xfrm>
          <a:prstGeom prst="rect">
            <a:avLst/>
          </a:prstGeom>
        </p:spPr>
      </p:pic>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2529723"/>
            <a:ext cx="1296144" cy="72008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2564905"/>
            <a:ext cx="684898" cy="684898"/>
          </a:xfrm>
          <a:prstGeom prst="rect">
            <a:avLst/>
          </a:prstGeom>
        </p:spPr>
      </p:pic>
    </p:spTree>
    <p:extLst>
      <p:ext uri="{BB962C8B-B14F-4D97-AF65-F5344CB8AC3E}">
        <p14:creationId xmlns:p14="http://schemas.microsoft.com/office/powerpoint/2010/main" val="2700326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Travail sur les bases de données</a:t>
            </a:r>
            <a:endParaRPr lang="fr-FR" dirty="0"/>
          </a:p>
        </p:txBody>
      </p:sp>
      <p:sp>
        <p:nvSpPr>
          <p:cNvPr id="5" name="Espace réservé du contenu 4"/>
          <p:cNvSpPr>
            <a:spLocks noGrp="1"/>
          </p:cNvSpPr>
          <p:nvPr>
            <p:ph sz="quarter" idx="10"/>
          </p:nvPr>
        </p:nvSpPr>
        <p:spPr/>
        <p:txBody>
          <a:bodyPr/>
          <a:lstStyle/>
          <a:p>
            <a:r>
              <a:rPr lang="fr-FR" sz="2000" dirty="0"/>
              <a:t>Etude des schémas de données (structures médicales et GINSENG).</a:t>
            </a:r>
          </a:p>
          <a:p>
            <a:r>
              <a:rPr lang="fr-FR" sz="2000" dirty="0"/>
              <a:t>Réorganisation et intégration des données dans le système d’information</a:t>
            </a:r>
          </a:p>
          <a:p>
            <a:pPr lvl="1"/>
            <a:r>
              <a:rPr lang="fr-FR" sz="1800" dirty="0"/>
              <a:t>Consiste à faire correspondre un schéma existant avec une structure de donnée définie et abstraite.</a:t>
            </a:r>
          </a:p>
          <a:p>
            <a:pPr lvl="1"/>
            <a:r>
              <a:rPr lang="fr-FR" sz="1800" dirty="0"/>
              <a:t>Développements et Tests sur base fictive (générée d’après les spécificités de la base source).</a:t>
            </a:r>
          </a:p>
          <a:p>
            <a:r>
              <a:rPr lang="fr-FR" sz="2000" dirty="0"/>
              <a:t>Accord CNIL =&gt; données réelles.</a:t>
            </a:r>
          </a:p>
          <a:p>
            <a:endParaRPr lang="fr-FR" sz="2000" dirty="0"/>
          </a:p>
        </p:txBody>
      </p:sp>
      <p:pic>
        <p:nvPicPr>
          <p:cNvPr id="6" name="Picture 2" descr="C:\partage\présentation\travauc-BDD-v1.png"/>
          <p:cNvPicPr>
            <a:picLocks noChangeAspect="1" noChangeArrowheads="1"/>
          </p:cNvPicPr>
          <p:nvPr/>
        </p:nvPicPr>
        <p:blipFill>
          <a:blip r:embed="rId2" cstate="print"/>
          <a:srcRect/>
          <a:stretch>
            <a:fillRect/>
          </a:stretch>
        </p:blipFill>
        <p:spPr bwMode="auto">
          <a:xfrm>
            <a:off x="285720" y="3212976"/>
            <a:ext cx="8215338" cy="3407650"/>
          </a:xfrm>
          <a:prstGeom prst="rect">
            <a:avLst/>
          </a:prstGeom>
          <a:noFill/>
        </p:spPr>
      </p:pic>
    </p:spTree>
    <p:extLst>
      <p:ext uri="{BB962C8B-B14F-4D97-AF65-F5344CB8AC3E}">
        <p14:creationId xmlns:p14="http://schemas.microsoft.com/office/powerpoint/2010/main" val="740241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Yannick </a:t>
            </a:r>
            <a:r>
              <a:rPr lang="fr-FR" dirty="0" err="1" smtClean="0"/>
              <a:t>Bardotti</a:t>
            </a:r>
            <a:r>
              <a:rPr lang="fr-FR" dirty="0" smtClean="0"/>
              <a:t> (2011)</a:t>
            </a:r>
            <a:endParaRPr lang="fr-FR" dirty="0"/>
          </a:p>
        </p:txBody>
      </p:sp>
      <p:sp>
        <p:nvSpPr>
          <p:cNvPr id="8" name="Espace réservé du contenu 7"/>
          <p:cNvSpPr>
            <a:spLocks noGrp="1"/>
          </p:cNvSpPr>
          <p:nvPr>
            <p:ph sz="quarter" idx="10"/>
          </p:nvPr>
        </p:nvSpPr>
        <p:spPr/>
        <p:txBody>
          <a:bodyPr/>
          <a:lstStyle/>
          <a:p>
            <a:pPr lvl="1"/>
            <a:endParaRPr lang="fr-FR" dirty="0" smtClean="0"/>
          </a:p>
          <a:p>
            <a:r>
              <a:rPr lang="fr-FR" dirty="0"/>
              <a:t>Plus-value « GINSENG » au service de </a:t>
            </a:r>
            <a:r>
              <a:rPr lang="fr-FR" dirty="0" smtClean="0"/>
              <a:t>l’épidémiologie</a:t>
            </a:r>
          </a:p>
          <a:p>
            <a:endParaRPr lang="fr-FR" dirty="0" smtClean="0"/>
          </a:p>
          <a:p>
            <a:pPr lvl="1"/>
            <a:r>
              <a:rPr lang="fr-FR" dirty="0" smtClean="0"/>
              <a:t>Données </a:t>
            </a:r>
            <a:r>
              <a:rPr lang="fr-FR" dirty="0"/>
              <a:t>structurées, interopérables et immédiatement disponibles</a:t>
            </a:r>
          </a:p>
          <a:p>
            <a:pPr lvl="1"/>
            <a:endParaRPr lang="fr-FR" dirty="0"/>
          </a:p>
          <a:p>
            <a:pPr lvl="1"/>
            <a:r>
              <a:rPr lang="fr-FR" dirty="0" smtClean="0"/>
              <a:t>Mesures </a:t>
            </a:r>
            <a:r>
              <a:rPr lang="fr-FR" dirty="0"/>
              <a:t>de risque : estimations possibles en temps réel </a:t>
            </a:r>
          </a:p>
          <a:p>
            <a:pPr lvl="1"/>
            <a:endParaRPr lang="fr-FR" dirty="0"/>
          </a:p>
          <a:p>
            <a:pPr lvl="1"/>
            <a:r>
              <a:rPr lang="fr-FR" dirty="0" smtClean="0"/>
              <a:t>Système </a:t>
            </a:r>
            <a:r>
              <a:rPr lang="fr-FR" dirty="0"/>
              <a:t>d’alerte : détection d’agrégats dans l’espace et/ou le temps</a:t>
            </a:r>
          </a:p>
          <a:p>
            <a:pPr lvl="1"/>
            <a:endParaRPr lang="fr-FR" dirty="0"/>
          </a:p>
          <a:p>
            <a:pPr lvl="1"/>
            <a:r>
              <a:rPr lang="fr-FR" dirty="0" smtClean="0"/>
              <a:t>Facteurs </a:t>
            </a:r>
            <a:r>
              <a:rPr lang="fr-FR" dirty="0"/>
              <a:t>de risque/mesures d’impact : enquêtes primaires ou secondaires (suite à alerte) ou évaluation d’actions de prévention</a:t>
            </a:r>
          </a:p>
          <a:p>
            <a:pPr lvl="1"/>
            <a:endParaRPr lang="fr-FR" dirty="0" smtClean="0"/>
          </a:p>
          <a:p>
            <a:endParaRPr lang="fr-FR" dirty="0"/>
          </a:p>
        </p:txBody>
      </p:sp>
    </p:spTree>
    <p:extLst>
      <p:ext uri="{BB962C8B-B14F-4D97-AF65-F5344CB8AC3E}">
        <p14:creationId xmlns:p14="http://schemas.microsoft.com/office/powerpoint/2010/main" val="1938559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Yannick </a:t>
            </a:r>
            <a:r>
              <a:rPr lang="fr-FR" dirty="0" err="1"/>
              <a:t>Bardotti</a:t>
            </a:r>
            <a:r>
              <a:rPr lang="fr-FR" dirty="0"/>
              <a:t> (2011)</a:t>
            </a:r>
          </a:p>
        </p:txBody>
      </p:sp>
      <p:sp>
        <p:nvSpPr>
          <p:cNvPr id="5" name="Espace réservé du contenu 4"/>
          <p:cNvSpPr>
            <a:spLocks noGrp="1"/>
          </p:cNvSpPr>
          <p:nvPr>
            <p:ph sz="quarter" idx="10"/>
          </p:nvPr>
        </p:nvSpPr>
        <p:spPr/>
        <p:txBody>
          <a:bodyPr/>
          <a:lstStyle/>
          <a:p>
            <a:r>
              <a:rPr lang="fr-FR" dirty="0" smtClean="0"/>
              <a:t>Applications à partir des données GINSENG:</a:t>
            </a:r>
          </a:p>
          <a:p>
            <a:pPr lvl="1"/>
            <a:endParaRPr lang="fr-FR" dirty="0" smtClean="0"/>
          </a:p>
          <a:p>
            <a:pPr lvl="1"/>
            <a:r>
              <a:rPr lang="fr-FR" dirty="0" smtClean="0"/>
              <a:t>Analyses </a:t>
            </a:r>
            <a:r>
              <a:rPr lang="fr-FR" dirty="0"/>
              <a:t>« temps réel </a:t>
            </a:r>
            <a:r>
              <a:rPr lang="fr-FR" dirty="0" smtClean="0"/>
              <a:t>»</a:t>
            </a:r>
          </a:p>
          <a:p>
            <a:pPr lvl="2"/>
            <a:r>
              <a:rPr lang="fr-FR" dirty="0" smtClean="0"/>
              <a:t>estimations </a:t>
            </a:r>
            <a:r>
              <a:rPr lang="fr-FR" dirty="0"/>
              <a:t>de prévalence/incidence des cancers</a:t>
            </a:r>
          </a:p>
          <a:p>
            <a:pPr lvl="2"/>
            <a:r>
              <a:rPr lang="fr-FR" dirty="0" smtClean="0"/>
              <a:t>distributions </a:t>
            </a:r>
            <a:r>
              <a:rPr lang="fr-FR" dirty="0"/>
              <a:t>spatiale et/ou temporelle </a:t>
            </a:r>
          </a:p>
          <a:p>
            <a:pPr lvl="2"/>
            <a:r>
              <a:rPr lang="fr-FR" dirty="0" smtClean="0"/>
              <a:t>tests </a:t>
            </a:r>
            <a:r>
              <a:rPr lang="fr-FR" dirty="0"/>
              <a:t>de détections d’agrégats spatiaux et/ou temporels </a:t>
            </a:r>
          </a:p>
          <a:p>
            <a:endParaRPr lang="fr-FR" dirty="0"/>
          </a:p>
          <a:p>
            <a:pPr lvl="1"/>
            <a:r>
              <a:rPr lang="fr-FR" dirty="0" smtClean="0"/>
              <a:t> Exemples </a:t>
            </a:r>
            <a:r>
              <a:rPr lang="fr-FR" dirty="0"/>
              <a:t>d’analyses ad hoc :</a:t>
            </a:r>
          </a:p>
          <a:p>
            <a:pPr lvl="2"/>
            <a:r>
              <a:rPr lang="fr-FR" dirty="0" smtClean="0"/>
              <a:t>THS/cancer </a:t>
            </a:r>
            <a:r>
              <a:rPr lang="fr-FR" dirty="0"/>
              <a:t>du sein</a:t>
            </a:r>
          </a:p>
          <a:p>
            <a:pPr lvl="2"/>
            <a:r>
              <a:rPr lang="fr-FR" dirty="0" smtClean="0"/>
              <a:t>infection-vaccination </a:t>
            </a:r>
            <a:r>
              <a:rPr lang="fr-FR" dirty="0"/>
              <a:t>HPV/cancer du col utérin</a:t>
            </a:r>
          </a:p>
          <a:p>
            <a:pPr lvl="2"/>
            <a:r>
              <a:rPr lang="fr-FR" dirty="0" smtClean="0"/>
              <a:t>[…] </a:t>
            </a:r>
            <a:r>
              <a:rPr lang="fr-FR" dirty="0"/>
              <a:t>conditionné par l’extension des partenaires/sources de données</a:t>
            </a:r>
          </a:p>
          <a:p>
            <a:endParaRPr lang="fr-FR" dirty="0"/>
          </a:p>
        </p:txBody>
      </p:sp>
    </p:spTree>
    <p:extLst>
      <p:ext uri="{BB962C8B-B14F-4D97-AF65-F5344CB8AC3E}">
        <p14:creationId xmlns:p14="http://schemas.microsoft.com/office/powerpoint/2010/main" val="1231269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Paul De Vlieger</a:t>
            </a:r>
            <a:endParaRPr lang="fr-FR" dirty="0"/>
          </a:p>
        </p:txBody>
      </p:sp>
      <p:sp>
        <p:nvSpPr>
          <p:cNvPr id="5" name="Espace réservé du contenu 4"/>
          <p:cNvSpPr>
            <a:spLocks noGrp="1"/>
          </p:cNvSpPr>
          <p:nvPr>
            <p:ph sz="quarter" idx="10"/>
          </p:nvPr>
        </p:nvSpPr>
        <p:spPr/>
        <p:txBody>
          <a:bodyPr/>
          <a:lstStyle/>
          <a:p>
            <a:r>
              <a:rPr lang="fr-FR" dirty="0" smtClean="0"/>
              <a:t>Thèse d’informatique:</a:t>
            </a:r>
          </a:p>
          <a:p>
            <a:endParaRPr lang="fr-FR" dirty="0" smtClean="0"/>
          </a:p>
          <a:p>
            <a:pPr marL="0" indent="0" algn="ctr">
              <a:buNone/>
            </a:pPr>
            <a:r>
              <a:rPr lang="fr-FR" i="1" dirty="0"/>
              <a:t>« Création d’un environnement de gestion de bases de données</a:t>
            </a:r>
          </a:p>
          <a:p>
            <a:pPr marL="0" indent="0" algn="ctr">
              <a:buNone/>
            </a:pPr>
            <a:r>
              <a:rPr lang="fr-FR" i="1" dirty="0"/>
              <a:t>"en grille", application à l’échange de données médicales </a:t>
            </a:r>
            <a:r>
              <a:rPr lang="fr-FR" i="1" dirty="0" smtClean="0"/>
              <a:t>»</a:t>
            </a:r>
          </a:p>
          <a:p>
            <a:pPr marL="0" indent="0" algn="ctr">
              <a:buNone/>
            </a:pPr>
            <a:endParaRPr lang="fr-FR" dirty="0" smtClean="0"/>
          </a:p>
          <a:p>
            <a:r>
              <a:rPr lang="fr-FR" dirty="0" smtClean="0"/>
              <a:t>Cadre applicatif: RSCA</a:t>
            </a:r>
          </a:p>
          <a:p>
            <a:r>
              <a:rPr lang="fr-FR" dirty="0" smtClean="0"/>
              <a:t>Principales </a:t>
            </a:r>
            <a:r>
              <a:rPr lang="fr-FR" dirty="0"/>
              <a:t>sections:</a:t>
            </a:r>
          </a:p>
          <a:p>
            <a:pPr lvl="1"/>
            <a:r>
              <a:rPr lang="fr-FR" dirty="0" smtClean="0"/>
              <a:t>Enjeux et contraintes légales</a:t>
            </a:r>
          </a:p>
          <a:p>
            <a:pPr lvl="1"/>
            <a:r>
              <a:rPr lang="fr-FR" dirty="0" smtClean="0"/>
              <a:t>Architecture du réseau</a:t>
            </a:r>
          </a:p>
          <a:p>
            <a:pPr lvl="1"/>
            <a:r>
              <a:rPr lang="fr-FR" dirty="0" smtClean="0"/>
              <a:t>Choix techniques et technologiques pour la mise en œuvre</a:t>
            </a:r>
          </a:p>
          <a:p>
            <a:pPr lvl="1"/>
            <a:r>
              <a:rPr lang="fr-FR" dirty="0" smtClean="0"/>
              <a:t>Gestion de l’identifiant du patient et rapprochement d’identités</a:t>
            </a:r>
          </a:p>
          <a:p>
            <a:pPr lvl="1"/>
            <a:endParaRPr lang="fr-FR" dirty="0"/>
          </a:p>
          <a:p>
            <a:r>
              <a:rPr lang="fr-FR" dirty="0" smtClean="0"/>
              <a:t>Soutenance prévue de 12 Juillet 2011</a:t>
            </a:r>
          </a:p>
          <a:p>
            <a:pPr marL="0" indent="0">
              <a:buNone/>
            </a:pPr>
            <a:endParaRPr lang="fr-FR" dirty="0" smtClean="0"/>
          </a:p>
          <a:p>
            <a:pPr marL="0" indent="0" algn="ctr">
              <a:buNone/>
            </a:pPr>
            <a:endParaRPr lang="fr-FR" dirty="0"/>
          </a:p>
        </p:txBody>
      </p:sp>
    </p:spTree>
    <p:extLst>
      <p:ext uri="{BB962C8B-B14F-4D97-AF65-F5344CB8AC3E}">
        <p14:creationId xmlns:p14="http://schemas.microsoft.com/office/powerpoint/2010/main" val="382027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CNIL</a:t>
            </a:r>
            <a:endParaRPr lang="fr-FR" dirty="0"/>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2200197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Nouvelle demande d’autorisation CNIL</a:t>
            </a:r>
            <a:endParaRPr lang="fr-FR" dirty="0"/>
          </a:p>
        </p:txBody>
      </p:sp>
      <p:sp>
        <p:nvSpPr>
          <p:cNvPr id="5" name="Espace réservé du contenu 4"/>
          <p:cNvSpPr>
            <a:spLocks noGrp="1"/>
          </p:cNvSpPr>
          <p:nvPr>
            <p:ph sz="quarter" idx="10"/>
          </p:nvPr>
        </p:nvSpPr>
        <p:spPr/>
        <p:txBody>
          <a:bodyPr/>
          <a:lstStyle/>
          <a:p>
            <a:r>
              <a:rPr lang="fr-FR" dirty="0" smtClean="0"/>
              <a:t>Déposée début mai 2011</a:t>
            </a:r>
          </a:p>
          <a:p>
            <a:pPr lvl="1"/>
            <a:endParaRPr lang="fr-FR" dirty="0"/>
          </a:p>
        </p:txBody>
      </p:sp>
    </p:spTree>
    <p:extLst>
      <p:ext uri="{BB962C8B-B14F-4D97-AF65-F5344CB8AC3E}">
        <p14:creationId xmlns:p14="http://schemas.microsoft.com/office/powerpoint/2010/main" val="1473598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dirty="0"/>
          </a:p>
        </p:txBody>
      </p:sp>
      <p:sp>
        <p:nvSpPr>
          <p:cNvPr id="5" name="Espace réservé du contenu 4"/>
          <p:cNvSpPr>
            <a:spLocks noGrp="1"/>
          </p:cNvSpPr>
          <p:nvPr>
            <p:ph sz="quarter" idx="10"/>
          </p:nvPr>
        </p:nvSpPr>
        <p:spPr/>
        <p:txBody>
          <a:bodyPr/>
          <a:lstStyle/>
          <a:p>
            <a:r>
              <a:rPr lang="fr-FR" dirty="0" smtClean="0"/>
              <a:t>RSCA -&gt; Ginseng</a:t>
            </a:r>
          </a:p>
          <a:p>
            <a:pPr lvl="1"/>
            <a:r>
              <a:rPr lang="fr-FR" dirty="0" smtClean="0"/>
              <a:t>RSCA</a:t>
            </a:r>
            <a:endParaRPr lang="fr-FR" dirty="0"/>
          </a:p>
          <a:p>
            <a:pPr lvl="1"/>
            <a:r>
              <a:rPr lang="fr-FR" dirty="0" smtClean="0"/>
              <a:t>RSPA</a:t>
            </a:r>
          </a:p>
          <a:p>
            <a:pPr lvl="1"/>
            <a:r>
              <a:rPr lang="fr-FR" dirty="0" smtClean="0"/>
              <a:t>Archi</a:t>
            </a:r>
          </a:p>
          <a:p>
            <a:pPr lvl="1"/>
            <a:r>
              <a:rPr lang="fr-FR" dirty="0" smtClean="0"/>
              <a:t>Financement/ Site web</a:t>
            </a:r>
          </a:p>
          <a:p>
            <a:r>
              <a:rPr lang="fr-FR" dirty="0" err="1" smtClean="0"/>
              <a:t>maat</a:t>
            </a:r>
            <a:r>
              <a:rPr lang="fr-FR" dirty="0" smtClean="0"/>
              <a:t>-G interface Gateway</a:t>
            </a:r>
          </a:p>
          <a:p>
            <a:r>
              <a:rPr lang="fr-FR" dirty="0" smtClean="0"/>
              <a:t>Travail de sylvain BDD</a:t>
            </a:r>
          </a:p>
          <a:p>
            <a:r>
              <a:rPr lang="fr-FR" dirty="0" smtClean="0"/>
              <a:t>Stages dans le </a:t>
            </a:r>
            <a:r>
              <a:rPr lang="fr-FR" dirty="0" smtClean="0"/>
              <a:t>cadre </a:t>
            </a:r>
            <a:r>
              <a:rPr lang="fr-FR" dirty="0" smtClean="0"/>
              <a:t>de RSCA</a:t>
            </a:r>
          </a:p>
          <a:p>
            <a:pPr lvl="1"/>
            <a:r>
              <a:rPr lang="fr-FR" dirty="0" smtClean="0"/>
              <a:t>Jonathan</a:t>
            </a:r>
          </a:p>
          <a:p>
            <a:pPr lvl="1"/>
            <a:r>
              <a:rPr lang="fr-FR" dirty="0" smtClean="0"/>
              <a:t>Charlotte</a:t>
            </a:r>
          </a:p>
          <a:p>
            <a:pPr lvl="1"/>
            <a:r>
              <a:rPr lang="fr-FR" dirty="0" smtClean="0"/>
              <a:t>Sylvain</a:t>
            </a:r>
            <a:endParaRPr lang="fr-FR" dirty="0"/>
          </a:p>
          <a:p>
            <a:pPr lvl="1"/>
            <a:r>
              <a:rPr lang="fr-FR" dirty="0"/>
              <a:t>Yannick </a:t>
            </a:r>
            <a:r>
              <a:rPr lang="fr-FR" dirty="0" err="1" smtClean="0"/>
              <a:t>Bardotti</a:t>
            </a:r>
            <a:endParaRPr lang="fr-FR" dirty="0" smtClean="0"/>
          </a:p>
          <a:p>
            <a:r>
              <a:rPr lang="fr-FR" dirty="0" smtClean="0"/>
              <a:t>Thèse</a:t>
            </a:r>
          </a:p>
          <a:p>
            <a:r>
              <a:rPr lang="fr-FR" dirty="0" smtClean="0"/>
              <a:t>CNIL</a:t>
            </a:r>
          </a:p>
        </p:txBody>
      </p:sp>
    </p:spTree>
    <p:extLst>
      <p:ext uri="{BB962C8B-B14F-4D97-AF65-F5344CB8AC3E}">
        <p14:creationId xmlns:p14="http://schemas.microsoft.com/office/powerpoint/2010/main" val="653335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RSCA</a:t>
            </a:r>
            <a:endParaRPr lang="fr-FR" dirty="0"/>
          </a:p>
        </p:txBody>
      </p:sp>
      <p:sp>
        <p:nvSpPr>
          <p:cNvPr id="5" name="Espace réservé du contenu 4"/>
          <p:cNvSpPr>
            <a:spLocks noGrp="1"/>
          </p:cNvSpPr>
          <p:nvPr>
            <p:ph sz="quarter" idx="10"/>
          </p:nvPr>
        </p:nvSpPr>
        <p:spPr/>
        <p:txBody>
          <a:bodyPr/>
          <a:lstStyle/>
          <a:p>
            <a:r>
              <a:rPr lang="fr-FR" dirty="0" smtClean="0"/>
              <a:t>Statut de RSCA</a:t>
            </a:r>
          </a:p>
          <a:p>
            <a:endParaRPr lang="fr-FR" dirty="0"/>
          </a:p>
        </p:txBody>
      </p:sp>
    </p:spTree>
    <p:extLst>
      <p:ext uri="{BB962C8B-B14F-4D97-AF65-F5344CB8AC3E}">
        <p14:creationId xmlns:p14="http://schemas.microsoft.com/office/powerpoint/2010/main" val="1438724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smtClean="0"/>
              <a:t>De RSCA à Ginseng</a:t>
            </a:r>
            <a:endParaRPr lang="fr-FR" dirty="0"/>
          </a:p>
        </p:txBody>
      </p:sp>
      <p:sp>
        <p:nvSpPr>
          <p:cNvPr id="9" name="Espace réservé du contenu 8"/>
          <p:cNvSpPr>
            <a:spLocks noGrp="1"/>
          </p:cNvSpPr>
          <p:nvPr>
            <p:ph sz="quarter" idx="10"/>
          </p:nvPr>
        </p:nvSpPr>
        <p:spPr/>
        <p:txBody>
          <a:bodyPr/>
          <a:lstStyle/>
          <a:p>
            <a:endParaRPr lang="fr-FR" dirty="0"/>
          </a:p>
        </p:txBody>
      </p:sp>
      <p:sp>
        <p:nvSpPr>
          <p:cNvPr id="6" name="Rectangle à coins arrondis 5"/>
          <p:cNvSpPr/>
          <p:nvPr/>
        </p:nvSpPr>
        <p:spPr bwMode="auto">
          <a:xfrm rot="21421678" flipH="1">
            <a:off x="4721145" y="1147165"/>
            <a:ext cx="2330961" cy="4068884"/>
          </a:xfrm>
          <a:prstGeom prst="roundRect">
            <a:avLst/>
          </a:prstGeom>
          <a:blipFill>
            <a:blip r:embed="rId2"/>
            <a:stretch>
              <a:fillRect/>
            </a:stretch>
          </a:blipFill>
          <a:ln w="9525" cap="flat" cmpd="sng" algn="ctr">
            <a:solidFill>
              <a:srgbClr val="4F81BD">
                <a:shade val="50000"/>
              </a:srgbClr>
            </a:solidFill>
            <a:prstDash val="dash"/>
          </a:ln>
          <a:effectLst/>
          <a:scene3d>
            <a:camera prst="isometricOffAxis1Top"/>
            <a:lightRig rig="threePt" dir="t"/>
          </a:scene3d>
        </p:spPr>
        <p:txBody>
          <a:bodyPr lIns="72000" anchor="ctr"/>
          <a:lstStyle/>
          <a:p>
            <a:pPr marL="0" marR="0" lvl="0" indent="0" defTabSz="899290" eaLnBrk="1" fontAlgn="auto" latinLnBrk="0" hangingPunct="1">
              <a:lnSpc>
                <a:spcPct val="100000"/>
              </a:lnSpc>
              <a:spcBef>
                <a:spcPts val="0"/>
              </a:spcBef>
              <a:spcAft>
                <a:spcPts val="0"/>
              </a:spcAft>
              <a:buClrTx/>
              <a:buSzTx/>
              <a:buFontTx/>
              <a:buNone/>
              <a:tabLst/>
              <a:defRPr/>
            </a:pPr>
            <a:endParaRPr kumimoji="0" lang="fr-FR" sz="800" b="1" i="1"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7" name="Rectangle à coins arrondis 6"/>
          <p:cNvSpPr/>
          <p:nvPr/>
        </p:nvSpPr>
        <p:spPr bwMode="auto">
          <a:xfrm rot="21421678">
            <a:off x="926930" y="728190"/>
            <a:ext cx="4252294" cy="4068884"/>
          </a:xfrm>
          <a:prstGeom prst="roundRect">
            <a:avLst/>
          </a:prstGeom>
          <a:blipFill>
            <a:blip r:embed="rId2">
              <a:duotone>
                <a:prstClr val="black"/>
                <a:schemeClr val="accent3">
                  <a:lumMod val="75000"/>
                  <a:tint val="45000"/>
                  <a:satMod val="400000"/>
                </a:schemeClr>
              </a:duotone>
            </a:blip>
            <a:stretch>
              <a:fillRect/>
            </a:stretch>
          </a:blipFill>
          <a:ln w="12700" cap="flat" cmpd="sng" algn="ctr">
            <a:solidFill>
              <a:srgbClr val="92D050"/>
            </a:solidFill>
            <a:prstDash val="sysDash"/>
          </a:ln>
          <a:effectLst/>
          <a:scene3d>
            <a:camera prst="isometricOffAxis1Top"/>
            <a:lightRig rig="threePt" dir="t"/>
          </a:scene3d>
        </p:spPr>
        <p:txBody>
          <a:bodyPr lIns="72000" anchor="ctr"/>
          <a:lstStyle/>
          <a:p>
            <a:pPr marL="0" marR="0" lvl="0" indent="0" defTabSz="899290" eaLnBrk="1" fontAlgn="auto" latinLnBrk="0" hangingPunct="1">
              <a:lnSpc>
                <a:spcPct val="100000"/>
              </a:lnSpc>
              <a:spcBef>
                <a:spcPts val="0"/>
              </a:spcBef>
              <a:spcAft>
                <a:spcPts val="0"/>
              </a:spcAft>
              <a:buClrTx/>
              <a:buSzTx/>
              <a:buFontTx/>
              <a:buNone/>
              <a:tabLst/>
              <a:defRPr/>
            </a:pPr>
            <a:endParaRPr kumimoji="0" lang="fr-FR" sz="800" b="1" i="1"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8" name="AutoShape 5"/>
          <p:cNvSpPr>
            <a:spLocks noChangeArrowheads="1"/>
          </p:cNvSpPr>
          <p:nvPr/>
        </p:nvSpPr>
        <p:spPr bwMode="auto">
          <a:xfrm>
            <a:off x="3119393" y="1539502"/>
            <a:ext cx="2572546" cy="1285921"/>
          </a:xfrm>
          <a:prstGeom prst="flowChartAlternateProcess">
            <a:avLst/>
          </a:prstGeom>
          <a:noFill/>
          <a:ln w="19050" cap="flat" cmpd="sng" algn="ctr">
            <a:solidFill>
              <a:srgbClr val="4F81BD"/>
            </a:solidFill>
            <a:prstDash val="solid"/>
            <a:headEnd/>
            <a:tailEnd/>
          </a:ln>
          <a:effectLst/>
          <a:scene3d>
            <a:camera prst="isometricOffAxis1Top"/>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11" name="Bouée 10"/>
          <p:cNvSpPr/>
          <p:nvPr/>
        </p:nvSpPr>
        <p:spPr>
          <a:xfrm>
            <a:off x="4375245" y="2555566"/>
            <a:ext cx="943753" cy="822113"/>
          </a:xfrm>
          <a:prstGeom prst="donut">
            <a:avLst>
              <a:gd name="adj" fmla="val 7410"/>
            </a:avLst>
          </a:prstGeom>
          <a:solidFill>
            <a:srgbClr val="4F81BD"/>
          </a:solidFill>
          <a:ln w="25400" cap="flat" cmpd="sng" algn="ctr">
            <a:solidFill>
              <a:srgbClr val="4F81BD">
                <a:shade val="50000"/>
              </a:srgbClr>
            </a:solidFill>
            <a:prstDash val="solid"/>
          </a:ln>
          <a:effectLst/>
          <a:scene3d>
            <a:camera prst="isometricOffAxis1Top"/>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12" name="Bouée 11"/>
          <p:cNvSpPr/>
          <p:nvPr/>
        </p:nvSpPr>
        <p:spPr>
          <a:xfrm>
            <a:off x="4514032" y="2676465"/>
            <a:ext cx="666178" cy="580315"/>
          </a:xfrm>
          <a:prstGeom prst="donut">
            <a:avLst>
              <a:gd name="adj" fmla="val 9474"/>
            </a:avLst>
          </a:prstGeom>
          <a:solidFill>
            <a:srgbClr val="4F81BD"/>
          </a:solidFill>
          <a:ln w="25400" cap="flat" cmpd="sng" algn="ctr">
            <a:solidFill>
              <a:srgbClr val="4F81BD">
                <a:shade val="50000"/>
              </a:srgbClr>
            </a:solidFill>
            <a:prstDash val="solid"/>
          </a:ln>
          <a:effectLst/>
          <a:scene3d>
            <a:camera prst="isometricOffAxis1Top"/>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13" name="Bouée 12"/>
          <p:cNvSpPr/>
          <p:nvPr/>
        </p:nvSpPr>
        <p:spPr>
          <a:xfrm>
            <a:off x="4625062" y="2773184"/>
            <a:ext cx="444119" cy="386877"/>
          </a:xfrm>
          <a:prstGeom prst="donut">
            <a:avLst>
              <a:gd name="adj" fmla="val 9474"/>
            </a:avLst>
          </a:prstGeom>
          <a:solidFill>
            <a:srgbClr val="4F81BD"/>
          </a:solidFill>
          <a:ln w="25400" cap="flat" cmpd="sng" algn="ctr">
            <a:solidFill>
              <a:srgbClr val="4F81BD">
                <a:shade val="50000"/>
              </a:srgbClr>
            </a:solidFill>
            <a:prstDash val="solid"/>
          </a:ln>
          <a:effectLst/>
          <a:scene3d>
            <a:camera prst="isometricOffAxis1Top"/>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14" name="ZoneTexte 98"/>
          <p:cNvSpPr txBox="1">
            <a:spLocks noChangeArrowheads="1"/>
          </p:cNvSpPr>
          <p:nvPr/>
        </p:nvSpPr>
        <p:spPr bwMode="auto">
          <a:xfrm>
            <a:off x="4846318" y="2025995"/>
            <a:ext cx="705253" cy="338554"/>
          </a:xfrm>
          <a:prstGeom prst="rect">
            <a:avLst/>
          </a:prstGeom>
          <a:noFill/>
          <a:ln w="9525">
            <a:noFill/>
            <a:miter lim="800000"/>
            <a:headEnd/>
            <a:tailEnd/>
          </a:ln>
          <a:scene3d>
            <a:camera prst="obliqueTopRight"/>
            <a:lightRig rig="threePt" dir="t"/>
          </a:scene3d>
        </p:spPr>
        <p:txBody>
          <a:bodyPr wrap="square" lIns="36000" rIns="36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rPr>
              <a:t>Serveur d’application</a:t>
            </a:r>
            <a:endParaRPr kumimoji="0" lang="fr-FR" sz="8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15" name="AutoShape 5"/>
          <p:cNvSpPr>
            <a:spLocks noChangeArrowheads="1"/>
          </p:cNvSpPr>
          <p:nvPr/>
        </p:nvSpPr>
        <p:spPr bwMode="auto">
          <a:xfrm>
            <a:off x="4619525" y="1772816"/>
            <a:ext cx="1032595" cy="208563"/>
          </a:xfrm>
          <a:prstGeom prst="flowChartAlternateProcess">
            <a:avLst/>
          </a:prstGeom>
          <a:solidFill>
            <a:sysClr val="window" lastClr="FFFFFF"/>
          </a:solidFill>
          <a:ln w="19050" cap="flat" cmpd="sng" algn="ctr">
            <a:solidFill>
              <a:srgbClr val="4F81BD"/>
            </a:solidFill>
            <a:prstDash val="solid"/>
            <a:headEnd/>
            <a:tailEnd/>
          </a:ln>
          <a:effectLst/>
          <a:scene3d>
            <a:camera prst="perspectiveContrastingLeftFacing"/>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smtClean="0">
                <a:ln>
                  <a:noFill/>
                </a:ln>
                <a:solidFill>
                  <a:sysClr val="windowText" lastClr="000000"/>
                </a:solidFill>
                <a:effectLst/>
                <a:uLnTx/>
                <a:uFillTx/>
                <a:latin typeface="Candara" pitchFamily="34" charset="0"/>
                <a:ea typeface="+mn-ea"/>
                <a:cs typeface="+mn-cs"/>
              </a:rPr>
              <a:t>Laboratoire ACP</a:t>
            </a:r>
            <a:endParaRPr kumimoji="0" lang="fr-FR" sz="105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sp>
        <p:nvSpPr>
          <p:cNvPr id="16" name="AutoShape 27"/>
          <p:cNvSpPr>
            <a:spLocks noChangeArrowheads="1"/>
          </p:cNvSpPr>
          <p:nvPr/>
        </p:nvSpPr>
        <p:spPr bwMode="auto">
          <a:xfrm rot="10996687" flipH="1" flipV="1">
            <a:off x="3738556" y="2098723"/>
            <a:ext cx="939754" cy="187872"/>
          </a:xfrm>
          <a:prstGeom prst="leftArrow">
            <a:avLst>
              <a:gd name="adj1" fmla="val 50000"/>
              <a:gd name="adj2" fmla="val 82592"/>
            </a:avLst>
          </a:prstGeom>
          <a:solidFill>
            <a:sysClr val="window" lastClr="FFFFFF"/>
          </a:solidFill>
          <a:ln w="19050" cap="flat" cmpd="sng" algn="ctr">
            <a:solidFill>
              <a:srgbClr val="C0504D"/>
            </a:solidFill>
            <a:prstDash val="solid"/>
            <a:headEnd/>
            <a:tailEnd/>
          </a:ln>
          <a:effectLst>
            <a:outerShdw blurRad="50800" dist="38100" dir="5400000" algn="t" rotWithShape="0">
              <a:prstClr val="black">
                <a:alpha val="40000"/>
              </a:prstClr>
            </a:outerShdw>
          </a:effectLst>
          <a:scene3d>
            <a:camera prst="obliqueTopRight"/>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Export</a:t>
            </a:r>
            <a:endParaRPr kumimoji="0" lang="fr-FR" sz="80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pic>
        <p:nvPicPr>
          <p:cNvPr id="17" name="Picture 6" descr="C:\Documents and Settings\Paul\Local Settings\Temporary Internet Files\Content.IE5\DSU1U6MR\MCj04326470000[1].png"/>
          <p:cNvPicPr>
            <a:picLocks noChangeAspect="1" noChangeArrowheads="1"/>
          </p:cNvPicPr>
          <p:nvPr/>
        </p:nvPicPr>
        <p:blipFill>
          <a:blip r:embed="rId3" cstate="print"/>
          <a:srcRect/>
          <a:stretch>
            <a:fillRect/>
          </a:stretch>
        </p:blipFill>
        <p:spPr bwMode="auto">
          <a:xfrm>
            <a:off x="3339719" y="1902735"/>
            <a:ext cx="528783" cy="460629"/>
          </a:xfrm>
          <a:prstGeom prst="rect">
            <a:avLst/>
          </a:prstGeom>
          <a:noFill/>
          <a:ln w="9525">
            <a:noFill/>
            <a:miter lim="800000"/>
            <a:headEnd/>
            <a:tailEnd/>
          </a:ln>
        </p:spPr>
      </p:pic>
      <p:sp>
        <p:nvSpPr>
          <p:cNvPr id="18" name="ZoneTexte 99"/>
          <p:cNvSpPr txBox="1">
            <a:spLocks noChangeArrowheads="1"/>
          </p:cNvSpPr>
          <p:nvPr/>
        </p:nvSpPr>
        <p:spPr bwMode="auto">
          <a:xfrm>
            <a:off x="3365529" y="1579392"/>
            <a:ext cx="846431"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Serveur “grille”</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19" name="Double flèche verticale 18"/>
          <p:cNvSpPr/>
          <p:nvPr/>
        </p:nvSpPr>
        <p:spPr>
          <a:xfrm rot="21070565">
            <a:off x="4650902" y="2262097"/>
            <a:ext cx="242359" cy="678533"/>
          </a:xfrm>
          <a:prstGeom prst="upDownArrow">
            <a:avLst/>
          </a:prstGeom>
          <a:solidFill>
            <a:sysClr val="window" lastClr="FFFFFF"/>
          </a:solidFill>
          <a:ln w="38100" cap="flat" cmpd="sng" algn="ctr">
            <a:solidFill>
              <a:srgbClr val="F79646"/>
            </a:solidFill>
            <a:prstDash val="solid"/>
          </a:ln>
          <a:effectLst/>
          <a:scene3d>
            <a:camera prst="perspectiveRelaxedModerately">
              <a:rot lat="19800000" lon="120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21" name="AutoShape 5"/>
          <p:cNvSpPr>
            <a:spLocks noChangeArrowheads="1"/>
          </p:cNvSpPr>
          <p:nvPr/>
        </p:nvSpPr>
        <p:spPr bwMode="auto">
          <a:xfrm rot="21411749">
            <a:off x="899308" y="918508"/>
            <a:ext cx="1388055" cy="2917313"/>
          </a:xfrm>
          <a:prstGeom prst="flowChartAlternateProcess">
            <a:avLst/>
          </a:prstGeom>
          <a:noFill/>
          <a:ln w="19050" cap="flat" cmpd="sng" algn="ctr">
            <a:solidFill>
              <a:srgbClr val="92D050"/>
            </a:solidFill>
            <a:prstDash val="solid"/>
            <a:headEnd/>
            <a:tailEnd/>
          </a:ln>
          <a:effectLst/>
          <a:scene3d>
            <a:camera prst="isometricOffAxis1Top"/>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22" name="ZoneTexte 98"/>
          <p:cNvSpPr txBox="1">
            <a:spLocks noChangeArrowheads="1"/>
          </p:cNvSpPr>
          <p:nvPr/>
        </p:nvSpPr>
        <p:spPr bwMode="auto">
          <a:xfrm>
            <a:off x="678981" y="2037903"/>
            <a:ext cx="679950" cy="338554"/>
          </a:xfrm>
          <a:prstGeom prst="rect">
            <a:avLst/>
          </a:prstGeom>
          <a:noFill/>
          <a:ln w="9525">
            <a:noFill/>
            <a:miter lim="800000"/>
            <a:headEnd/>
            <a:tailEnd/>
          </a:ln>
          <a:scene3d>
            <a:camera prst="obliqueTopRight"/>
            <a:lightRig rig="threePt" dir="t"/>
          </a:scene3d>
        </p:spPr>
        <p:txBody>
          <a:bodyPr wrap="square" lIns="36000" rIns="3600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uLnTx/>
                <a:uFillTx/>
                <a:latin typeface="Candara" pitchFamily="34" charset="0"/>
              </a:rPr>
              <a:t>Serveur d’application</a:t>
            </a:r>
            <a:endParaRPr kumimoji="0" lang="fr-FR" sz="800" b="1" i="0" u="none" strike="noStrike" kern="0" cap="none" spc="0" normalizeH="0" baseline="0" noProof="0" dirty="0">
              <a:ln>
                <a:noFill/>
              </a:ln>
              <a:solidFill>
                <a:sysClr val="windowText" lastClr="000000"/>
              </a:solidFill>
              <a:uLnTx/>
              <a:uFillTx/>
              <a:latin typeface="Candara" pitchFamily="34" charset="0"/>
            </a:endParaRPr>
          </a:p>
        </p:txBody>
      </p:sp>
      <p:sp>
        <p:nvSpPr>
          <p:cNvPr id="23" name="AutoShape 5"/>
          <p:cNvSpPr>
            <a:spLocks noChangeArrowheads="1"/>
          </p:cNvSpPr>
          <p:nvPr/>
        </p:nvSpPr>
        <p:spPr bwMode="auto">
          <a:xfrm>
            <a:off x="84101" y="1858999"/>
            <a:ext cx="1164791" cy="208563"/>
          </a:xfrm>
          <a:prstGeom prst="flowChartAlternateProcess">
            <a:avLst/>
          </a:prstGeom>
          <a:solidFill>
            <a:sysClr val="window" lastClr="FFFFFF"/>
          </a:solidFill>
          <a:ln w="19050" cap="flat" cmpd="sng" algn="ctr">
            <a:solidFill>
              <a:srgbClr val="92D050"/>
            </a:solidFill>
            <a:prstDash val="solid"/>
            <a:headEnd/>
            <a:tailEnd/>
          </a:ln>
          <a:effectLst/>
          <a:scene3d>
            <a:camera prst="perspectiveContrastingRightFacing"/>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Dépistage organisé</a:t>
            </a:r>
            <a:endParaRPr kumimoji="0" lang="fr-FR" sz="105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pic>
        <p:nvPicPr>
          <p:cNvPr id="24" name="Picture 6" descr="C:\Documents and Settings\Paul\Local Settings\Temporary Internet Files\Content.IE5\DSU1U6MR\MCj04326470000[1].png"/>
          <p:cNvPicPr>
            <a:picLocks noChangeAspect="1" noChangeArrowheads="1"/>
          </p:cNvPicPr>
          <p:nvPr/>
        </p:nvPicPr>
        <p:blipFill>
          <a:blip r:embed="rId3" cstate="print"/>
          <a:srcRect/>
          <a:stretch>
            <a:fillRect/>
          </a:stretch>
        </p:blipFill>
        <p:spPr bwMode="auto">
          <a:xfrm>
            <a:off x="2133134" y="2262049"/>
            <a:ext cx="528783" cy="460629"/>
          </a:xfrm>
          <a:prstGeom prst="rect">
            <a:avLst/>
          </a:prstGeom>
          <a:noFill/>
          <a:ln w="9525">
            <a:noFill/>
            <a:miter lim="800000"/>
            <a:headEnd/>
            <a:tailEnd/>
          </a:ln>
        </p:spPr>
      </p:pic>
      <p:sp>
        <p:nvSpPr>
          <p:cNvPr id="25" name="ZoneTexte 99"/>
          <p:cNvSpPr txBox="1">
            <a:spLocks noChangeArrowheads="1"/>
          </p:cNvSpPr>
          <p:nvPr/>
        </p:nvSpPr>
        <p:spPr bwMode="auto">
          <a:xfrm>
            <a:off x="2169556" y="1907494"/>
            <a:ext cx="818268"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Serveur “grille”</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26" name="AutoShape 27"/>
          <p:cNvSpPr>
            <a:spLocks noChangeArrowheads="1"/>
          </p:cNvSpPr>
          <p:nvPr/>
        </p:nvSpPr>
        <p:spPr bwMode="auto">
          <a:xfrm rot="12894853" flipH="1" flipV="1">
            <a:off x="1355177" y="2173306"/>
            <a:ext cx="929746" cy="224882"/>
          </a:xfrm>
          <a:prstGeom prst="leftRightArrow">
            <a:avLst/>
          </a:prstGeom>
          <a:solidFill>
            <a:sysClr val="window" lastClr="FFFFFF"/>
          </a:solidFill>
          <a:ln w="19050" cap="flat" cmpd="sng" algn="ctr">
            <a:solidFill>
              <a:srgbClr val="C0504D"/>
            </a:solidFill>
            <a:prstDash val="solid"/>
            <a:headEnd/>
            <a:tailEnd/>
          </a:ln>
          <a:effectLst>
            <a:outerShdw blurRad="50800" dist="38100" dir="5400000" algn="t" rotWithShape="0">
              <a:prstClr val="black">
                <a:alpha val="40000"/>
              </a:prstClr>
            </a:outerShdw>
          </a:effectLst>
          <a:scene3d>
            <a:camera prst="obliqueTopRight"/>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lang="fr-FR" sz="800" b="1" kern="0" dirty="0" smtClean="0">
                <a:solidFill>
                  <a:sysClr val="windowText" lastClr="000000"/>
                </a:solidFill>
                <a:latin typeface="Candara" pitchFamily="34" charset="0"/>
                <a:ea typeface="+mn-ea"/>
                <a:cs typeface="+mn-cs"/>
              </a:rPr>
              <a:t>Import/Export</a:t>
            </a:r>
            <a:endParaRPr kumimoji="0" lang="fr-FR" sz="80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pic>
        <p:nvPicPr>
          <p:cNvPr id="27" name="Picture 2" descr="C:\Documents and Settings\Paul\Local Settings\Temporary Internet Files\Content.IE5\VR278ETY\MCj04348450000[1].png"/>
          <p:cNvPicPr>
            <a:picLocks noChangeAspect="1" noChangeArrowheads="1"/>
          </p:cNvPicPr>
          <p:nvPr/>
        </p:nvPicPr>
        <p:blipFill>
          <a:blip r:embed="rId4" cstate="print"/>
          <a:srcRect/>
          <a:stretch>
            <a:fillRect/>
          </a:stretch>
        </p:blipFill>
        <p:spPr bwMode="auto">
          <a:xfrm flipH="1">
            <a:off x="1119634" y="1743842"/>
            <a:ext cx="395114" cy="344188"/>
          </a:xfrm>
          <a:prstGeom prst="rect">
            <a:avLst/>
          </a:prstGeom>
          <a:noFill/>
          <a:ln w="9525">
            <a:noFill/>
            <a:miter lim="800000"/>
            <a:headEnd/>
            <a:tailEnd/>
          </a:ln>
        </p:spPr>
      </p:pic>
      <p:sp>
        <p:nvSpPr>
          <p:cNvPr id="28" name="Double flèche verticale 27"/>
          <p:cNvSpPr/>
          <p:nvPr/>
        </p:nvSpPr>
        <p:spPr>
          <a:xfrm rot="16590478">
            <a:off x="3457253" y="1626501"/>
            <a:ext cx="211121" cy="2007378"/>
          </a:xfrm>
          <a:prstGeom prst="upDownArrow">
            <a:avLst/>
          </a:prstGeom>
          <a:solidFill>
            <a:sysClr val="window" lastClr="FFFFFF"/>
          </a:solidFill>
          <a:ln w="25400" cap="flat" cmpd="sng" algn="ctr">
            <a:solidFill>
              <a:srgbClr val="F79646"/>
            </a:solidFill>
            <a:prstDash val="solid"/>
          </a:ln>
          <a:effectLst/>
          <a:scene3d>
            <a:camera prst="perspectiveHeroicExtremeLeftFacing">
              <a:rot lat="0" lon="3000000" rev="21425485"/>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pic>
        <p:nvPicPr>
          <p:cNvPr id="29" name="Picture 24" descr="MCj04339370000[1]"/>
          <p:cNvPicPr>
            <a:picLocks noChangeAspect="1" noChangeArrowheads="1"/>
          </p:cNvPicPr>
          <p:nvPr/>
        </p:nvPicPr>
        <p:blipFill>
          <a:blip r:embed="rId5" cstate="print"/>
          <a:srcRect/>
          <a:stretch>
            <a:fillRect/>
          </a:stretch>
        </p:blipFill>
        <p:spPr bwMode="auto">
          <a:xfrm>
            <a:off x="2597370" y="4341749"/>
            <a:ext cx="810592" cy="660037"/>
          </a:xfrm>
          <a:prstGeom prst="rect">
            <a:avLst/>
          </a:prstGeom>
          <a:noFill/>
          <a:ln w="9525">
            <a:noFill/>
            <a:miter lim="800000"/>
            <a:headEnd/>
            <a:tailEnd/>
          </a:ln>
        </p:spPr>
      </p:pic>
      <p:sp>
        <p:nvSpPr>
          <p:cNvPr id="30" name="ZoneTexte 233"/>
          <p:cNvSpPr txBox="1">
            <a:spLocks noChangeArrowheads="1"/>
          </p:cNvSpPr>
          <p:nvPr/>
        </p:nvSpPr>
        <p:spPr bwMode="auto">
          <a:xfrm>
            <a:off x="3822595" y="4857068"/>
            <a:ext cx="805505" cy="3693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dirty="0" smtClean="0">
                <a:ln>
                  <a:noFill/>
                </a:ln>
                <a:solidFill>
                  <a:sysClr val="windowText" lastClr="000000"/>
                </a:solidFill>
                <a:effectLst/>
                <a:uLnTx/>
                <a:uFillTx/>
                <a:latin typeface="Candara" pitchFamily="34" charset="0"/>
              </a:rPr>
              <a:t>Carte CPS du médecin</a:t>
            </a:r>
            <a:endParaRPr kumimoji="0" lang="fr-FR" sz="9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31" name="ZoneTexte 112"/>
          <p:cNvSpPr txBox="1">
            <a:spLocks noChangeArrowheads="1"/>
          </p:cNvSpPr>
          <p:nvPr/>
        </p:nvSpPr>
        <p:spPr bwMode="auto">
          <a:xfrm rot="1790726">
            <a:off x="317422" y="3008674"/>
            <a:ext cx="1545616" cy="2539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1" i="1" u="none" strike="noStrike" kern="0" cap="none" spc="0" normalizeH="0" baseline="0" noProof="0" dirty="0" smtClean="0">
                <a:ln>
                  <a:noFill/>
                </a:ln>
                <a:solidFill>
                  <a:sysClr val="windowText" lastClr="000000"/>
                </a:solidFill>
                <a:effectLst/>
                <a:uLnTx/>
                <a:uFillTx/>
                <a:latin typeface="Calibri" pitchFamily="34" charset="0"/>
              </a:rPr>
              <a:t>Limite physique de</a:t>
            </a:r>
            <a:r>
              <a:rPr kumimoji="0" lang="fr-FR" sz="1050" b="1" i="1" u="none" strike="noStrike" kern="0" cap="none" spc="0" normalizeH="0" noProof="0" dirty="0" smtClean="0">
                <a:ln>
                  <a:noFill/>
                </a:ln>
                <a:solidFill>
                  <a:sysClr val="windowText" lastClr="000000"/>
                </a:solidFill>
                <a:effectLst/>
                <a:uLnTx/>
                <a:uFillTx/>
                <a:latin typeface="Calibri" pitchFamily="34" charset="0"/>
              </a:rPr>
              <a:t> RSCA</a:t>
            </a:r>
            <a:endParaRPr kumimoji="0" lang="fr-FR" sz="1050" b="1" i="1" u="none" strike="noStrike" kern="0" cap="none" spc="0" normalizeH="0" baseline="0" noProof="0" dirty="0">
              <a:ln>
                <a:noFill/>
              </a:ln>
              <a:solidFill>
                <a:sysClr val="windowText" lastClr="000000"/>
              </a:solidFill>
              <a:effectLst/>
              <a:uLnTx/>
              <a:uFillTx/>
              <a:latin typeface="Calibri" pitchFamily="34" charset="0"/>
            </a:endParaRPr>
          </a:p>
        </p:txBody>
      </p:sp>
      <p:grpSp>
        <p:nvGrpSpPr>
          <p:cNvPr id="32" name="Groupe 31"/>
          <p:cNvGrpSpPr/>
          <p:nvPr/>
        </p:nvGrpSpPr>
        <p:grpSpPr>
          <a:xfrm>
            <a:off x="4512413" y="1999983"/>
            <a:ext cx="395114" cy="344188"/>
            <a:chOff x="13825240" y="6610658"/>
            <a:chExt cx="1281109" cy="1281109"/>
          </a:xfrm>
        </p:grpSpPr>
        <p:pic>
          <p:nvPicPr>
            <p:cNvPr id="87" name="Picture 2" descr="C:\Documents and Settings\Paul\Local Settings\Temporary Internet Files\Content.IE5\VR278ETY\MCj04348450000[1].png"/>
            <p:cNvPicPr>
              <a:picLocks noChangeAspect="1" noChangeArrowheads="1"/>
            </p:cNvPicPr>
            <p:nvPr/>
          </p:nvPicPr>
          <p:blipFill>
            <a:blip r:embed="rId4" cstate="print"/>
            <a:srcRect/>
            <a:stretch>
              <a:fillRect/>
            </a:stretch>
          </p:blipFill>
          <p:spPr bwMode="auto">
            <a:xfrm flipH="1">
              <a:off x="13825240" y="6610658"/>
              <a:ext cx="1281109" cy="1281109"/>
            </a:xfrm>
            <a:prstGeom prst="rect">
              <a:avLst/>
            </a:prstGeom>
            <a:noFill/>
            <a:ln w="9525">
              <a:noFill/>
              <a:miter lim="800000"/>
              <a:headEnd/>
              <a:tailEnd/>
            </a:ln>
          </p:spPr>
        </p:pic>
        <p:sp>
          <p:nvSpPr>
            <p:cNvPr id="88" name="Croix 87"/>
            <p:cNvSpPr/>
            <p:nvPr/>
          </p:nvSpPr>
          <p:spPr bwMode="auto">
            <a:xfrm>
              <a:off x="14032338" y="7067518"/>
              <a:ext cx="540000" cy="540000"/>
            </a:xfrm>
            <a:prstGeom prst="plus">
              <a:avLst>
                <a:gd name="adj" fmla="val 38099"/>
              </a:avLst>
            </a:prstGeom>
            <a:solidFill>
              <a:srgbClr val="C00000"/>
            </a:solidFill>
            <a:ln>
              <a:noFill/>
              <a:headEnd type="none" w="med" len="med"/>
              <a:tailEnd type="none" w="med" len="med"/>
            </a:ln>
            <a:effectLst>
              <a:outerShdw blurRad="44450" dist="27940" dir="5400000" algn="ctr">
                <a:srgbClr val="000000">
                  <a:alpha val="32000"/>
                </a:srgbClr>
              </a:outerShdw>
            </a:effectLst>
            <a:scene3d>
              <a:camera prst="isometricOffAxis2Left">
                <a:rot lat="1080000" lon="360000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87000"/>
                </a:lnSpc>
                <a:spcBef>
                  <a:spcPct val="0"/>
                </a:spcBef>
                <a:spcAft>
                  <a:spcPct val="0"/>
                </a:spcAft>
                <a:buClr>
                  <a:srgbClr val="000000"/>
                </a:buClr>
                <a:buSzPct val="100000"/>
                <a:buFont typeface="Arial" charset="0"/>
                <a:buNone/>
                <a:tabLst/>
              </a:pPr>
              <a:endParaRPr kumimoji="0" lang="fr-FR" sz="700" b="0" i="0" u="none" strike="noStrike" cap="none" normalizeH="0" baseline="0" smtClean="0">
                <a:ln>
                  <a:noFill/>
                </a:ln>
                <a:solidFill>
                  <a:schemeClr val="bg1"/>
                </a:solidFill>
                <a:effectLst/>
                <a:latin typeface="Arial" charset="0"/>
              </a:endParaRPr>
            </a:p>
          </p:txBody>
        </p:sp>
      </p:grpSp>
      <p:sp>
        <p:nvSpPr>
          <p:cNvPr id="33" name="AutoShape 5"/>
          <p:cNvSpPr>
            <a:spLocks noChangeArrowheads="1"/>
          </p:cNvSpPr>
          <p:nvPr/>
        </p:nvSpPr>
        <p:spPr bwMode="auto">
          <a:xfrm>
            <a:off x="5632491" y="1917717"/>
            <a:ext cx="2352089" cy="1285921"/>
          </a:xfrm>
          <a:prstGeom prst="flowChartAlternateProcess">
            <a:avLst/>
          </a:prstGeom>
          <a:noFill/>
          <a:ln w="19050" cap="flat" cmpd="sng" algn="ctr">
            <a:solidFill>
              <a:srgbClr val="4F81BD"/>
            </a:solidFill>
            <a:prstDash val="solid"/>
            <a:headEnd/>
            <a:tailEnd/>
          </a:ln>
          <a:effectLst/>
          <a:scene3d>
            <a:camera prst="isometricOffAxis1Top"/>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34" name="ZoneTexte 98"/>
          <p:cNvSpPr txBox="1">
            <a:spLocks noChangeArrowheads="1"/>
          </p:cNvSpPr>
          <p:nvPr/>
        </p:nvSpPr>
        <p:spPr bwMode="auto">
          <a:xfrm>
            <a:off x="7361592" y="2391655"/>
            <a:ext cx="699530" cy="338554"/>
          </a:xfrm>
          <a:prstGeom prst="rect">
            <a:avLst/>
          </a:prstGeom>
          <a:noFill/>
          <a:ln w="9525">
            <a:noFill/>
            <a:miter lim="800000"/>
            <a:headEnd/>
            <a:tailEnd/>
          </a:ln>
          <a:scene3d>
            <a:camera prst="obliqueTopRight"/>
            <a:lightRig rig="threePt" dir="t"/>
          </a:scene3d>
        </p:spPr>
        <p:txBody>
          <a:bodyPr wrap="square" lIns="36000" rIns="36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rPr>
              <a:t>Serveur d’application</a:t>
            </a:r>
            <a:endParaRPr kumimoji="0" lang="fr-FR" sz="8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35" name="AutoShape 5"/>
          <p:cNvSpPr>
            <a:spLocks noChangeArrowheads="1"/>
          </p:cNvSpPr>
          <p:nvPr/>
        </p:nvSpPr>
        <p:spPr bwMode="auto">
          <a:xfrm>
            <a:off x="6976481" y="2132856"/>
            <a:ext cx="1032595" cy="208563"/>
          </a:xfrm>
          <a:prstGeom prst="flowChartAlternateProcess">
            <a:avLst/>
          </a:prstGeom>
          <a:solidFill>
            <a:sysClr val="window" lastClr="FFFFFF"/>
          </a:solidFill>
          <a:ln w="19050" cap="flat" cmpd="sng" algn="ctr">
            <a:solidFill>
              <a:srgbClr val="4F81BD"/>
            </a:solidFill>
            <a:prstDash val="solid"/>
            <a:headEnd/>
            <a:tailEnd/>
          </a:ln>
          <a:effectLst/>
          <a:scene3d>
            <a:camera prst="perspectiveContrastingLeftFacing"/>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CHU</a:t>
            </a:r>
            <a:endParaRPr kumimoji="0" lang="fr-FR" sz="105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pic>
        <p:nvPicPr>
          <p:cNvPr id="36" name="Picture 6" descr="C:\Documents and Settings\Paul\Local Settings\Temporary Internet Files\Content.IE5\DSU1U6MR\MCj04326470000[1].png"/>
          <p:cNvPicPr>
            <a:picLocks noChangeAspect="1" noChangeArrowheads="1"/>
          </p:cNvPicPr>
          <p:nvPr/>
        </p:nvPicPr>
        <p:blipFill>
          <a:blip r:embed="rId3" cstate="print">
            <a:clrChange>
              <a:clrFrom>
                <a:srgbClr val="4578D7"/>
              </a:clrFrom>
              <a:clrTo>
                <a:srgbClr val="4578D7">
                  <a:alpha val="0"/>
                </a:srgbClr>
              </a:clrTo>
            </a:clrChange>
          </a:blip>
          <a:srcRect/>
          <a:stretch>
            <a:fillRect/>
          </a:stretch>
        </p:blipFill>
        <p:spPr bwMode="auto">
          <a:xfrm>
            <a:off x="5724128" y="2267534"/>
            <a:ext cx="528783" cy="460629"/>
          </a:xfrm>
          <a:prstGeom prst="rect">
            <a:avLst/>
          </a:prstGeom>
          <a:noFill/>
          <a:ln w="9525">
            <a:noFill/>
            <a:miter lim="800000"/>
            <a:headEnd/>
            <a:tailEnd/>
          </a:ln>
        </p:spPr>
      </p:pic>
      <p:sp>
        <p:nvSpPr>
          <p:cNvPr id="37" name="ZoneTexte 99"/>
          <p:cNvSpPr txBox="1">
            <a:spLocks noChangeArrowheads="1"/>
          </p:cNvSpPr>
          <p:nvPr/>
        </p:nvSpPr>
        <p:spPr bwMode="auto">
          <a:xfrm>
            <a:off x="5748339" y="1979502"/>
            <a:ext cx="839885"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Serveur “grille”</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38" name="AutoShape 27"/>
          <p:cNvSpPr>
            <a:spLocks noChangeArrowheads="1"/>
          </p:cNvSpPr>
          <p:nvPr/>
        </p:nvSpPr>
        <p:spPr bwMode="auto">
          <a:xfrm rot="10996687" flipH="1" flipV="1">
            <a:off x="6159366" y="2473468"/>
            <a:ext cx="969116" cy="187872"/>
          </a:xfrm>
          <a:prstGeom prst="leftArrow">
            <a:avLst>
              <a:gd name="adj1" fmla="val 50000"/>
              <a:gd name="adj2" fmla="val 82592"/>
            </a:avLst>
          </a:prstGeom>
          <a:solidFill>
            <a:sysClr val="window" lastClr="FFFFFF"/>
          </a:solidFill>
          <a:ln w="19050" cap="flat" cmpd="sng" algn="ctr">
            <a:solidFill>
              <a:srgbClr val="C0504D"/>
            </a:solidFill>
            <a:prstDash val="solid"/>
            <a:headEnd/>
            <a:tailEnd/>
          </a:ln>
          <a:effectLst>
            <a:outerShdw blurRad="50800" dist="38100" dir="5400000" algn="t" rotWithShape="0">
              <a:prstClr val="black">
                <a:alpha val="40000"/>
              </a:prstClr>
            </a:outerShdw>
          </a:effectLst>
          <a:scene3d>
            <a:camera prst="obliqueTopRight"/>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smtClean="0">
                <a:ln>
                  <a:noFill/>
                </a:ln>
                <a:solidFill>
                  <a:sysClr val="windowText" lastClr="000000"/>
                </a:solidFill>
                <a:effectLst/>
                <a:uLnTx/>
                <a:uFillTx/>
                <a:latin typeface="Candara" pitchFamily="34" charset="0"/>
                <a:ea typeface="+mn-ea"/>
                <a:cs typeface="+mn-cs"/>
              </a:rPr>
              <a:t>Export</a:t>
            </a:r>
            <a:endParaRPr kumimoji="0" lang="fr-FR" sz="80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grpSp>
        <p:nvGrpSpPr>
          <p:cNvPr id="39" name="Groupe 38"/>
          <p:cNvGrpSpPr/>
          <p:nvPr/>
        </p:nvGrpSpPr>
        <p:grpSpPr>
          <a:xfrm>
            <a:off x="6976481" y="2360436"/>
            <a:ext cx="395114" cy="344188"/>
            <a:chOff x="21737772" y="8344743"/>
            <a:chExt cx="1281109" cy="1281109"/>
          </a:xfrm>
        </p:grpSpPr>
        <p:pic>
          <p:nvPicPr>
            <p:cNvPr id="85" name="Picture 2" descr="C:\Documents and Settings\Paul\Local Settings\Temporary Internet Files\Content.IE5\VR278ETY\MCj04348450000[1].png"/>
            <p:cNvPicPr>
              <a:picLocks noChangeAspect="1" noChangeArrowheads="1"/>
            </p:cNvPicPr>
            <p:nvPr/>
          </p:nvPicPr>
          <p:blipFill>
            <a:blip r:embed="rId4" cstate="print"/>
            <a:srcRect/>
            <a:stretch>
              <a:fillRect/>
            </a:stretch>
          </p:blipFill>
          <p:spPr bwMode="auto">
            <a:xfrm flipH="1">
              <a:off x="21737772" y="8344743"/>
              <a:ext cx="1281109" cy="1281109"/>
            </a:xfrm>
            <a:prstGeom prst="rect">
              <a:avLst/>
            </a:prstGeom>
            <a:noFill/>
            <a:ln w="9525">
              <a:noFill/>
              <a:miter lim="800000"/>
              <a:headEnd/>
              <a:tailEnd/>
            </a:ln>
          </p:spPr>
        </p:pic>
        <p:sp>
          <p:nvSpPr>
            <p:cNvPr id="86" name="Croix 85"/>
            <p:cNvSpPr/>
            <p:nvPr/>
          </p:nvSpPr>
          <p:spPr bwMode="auto">
            <a:xfrm>
              <a:off x="21944099" y="8898744"/>
              <a:ext cx="540000" cy="540000"/>
            </a:xfrm>
            <a:prstGeom prst="plus">
              <a:avLst>
                <a:gd name="adj" fmla="val 38099"/>
              </a:avLst>
            </a:prstGeom>
            <a:solidFill>
              <a:srgbClr val="C00000"/>
            </a:solidFill>
            <a:ln>
              <a:noFill/>
              <a:headEnd type="none" w="med" len="med"/>
              <a:tailEnd type="none" w="med" len="med"/>
            </a:ln>
            <a:effectLst>
              <a:outerShdw blurRad="44450" dist="27940" dir="5400000" algn="ctr">
                <a:srgbClr val="000000">
                  <a:alpha val="32000"/>
                </a:srgbClr>
              </a:outerShdw>
            </a:effectLst>
            <a:scene3d>
              <a:camera prst="isometricOffAxis2Left">
                <a:rot lat="1080000" lon="360000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87000"/>
                </a:lnSpc>
                <a:spcBef>
                  <a:spcPct val="0"/>
                </a:spcBef>
                <a:spcAft>
                  <a:spcPct val="0"/>
                </a:spcAft>
                <a:buClr>
                  <a:srgbClr val="000000"/>
                </a:buClr>
                <a:buSzPct val="100000"/>
                <a:buFont typeface="Arial" charset="0"/>
                <a:buNone/>
                <a:tabLst/>
              </a:pPr>
              <a:endParaRPr kumimoji="0" lang="fr-FR" sz="700" b="0" i="0" u="none" strike="noStrike" cap="none" normalizeH="0" baseline="0" smtClean="0">
                <a:ln>
                  <a:noFill/>
                </a:ln>
                <a:solidFill>
                  <a:schemeClr val="bg1"/>
                </a:solidFill>
                <a:effectLst/>
                <a:latin typeface="Arial" charset="0"/>
              </a:endParaRPr>
            </a:p>
          </p:txBody>
        </p:sp>
      </p:grpSp>
      <p:sp>
        <p:nvSpPr>
          <p:cNvPr id="40" name="AutoShape 5"/>
          <p:cNvSpPr>
            <a:spLocks noChangeArrowheads="1"/>
          </p:cNvSpPr>
          <p:nvPr/>
        </p:nvSpPr>
        <p:spPr bwMode="auto">
          <a:xfrm rot="21417802">
            <a:off x="2308367" y="2155163"/>
            <a:ext cx="1266656" cy="2963346"/>
          </a:xfrm>
          <a:prstGeom prst="flowChartAlternateProcess">
            <a:avLst/>
          </a:prstGeom>
          <a:noFill/>
          <a:ln w="19050" cap="flat" cmpd="sng" algn="ctr">
            <a:solidFill>
              <a:srgbClr val="4F81BD"/>
            </a:solidFill>
            <a:prstDash val="solid"/>
            <a:headEnd/>
            <a:tailEnd/>
          </a:ln>
          <a:effectLst/>
          <a:scene3d>
            <a:camera prst="isometricOffAxis1Top"/>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pic>
        <p:nvPicPr>
          <p:cNvPr id="41" name="Picture 6" descr="C:\Documents and Settings\Paul\Local Settings\Temporary Internet Files\Content.IE5\DSU1U6MR\MCj04326470000[1].png"/>
          <p:cNvPicPr>
            <a:picLocks noChangeAspect="1" noChangeArrowheads="1"/>
          </p:cNvPicPr>
          <p:nvPr/>
        </p:nvPicPr>
        <p:blipFill>
          <a:blip r:embed="rId3" cstate="print"/>
          <a:srcRect/>
          <a:stretch>
            <a:fillRect/>
          </a:stretch>
        </p:blipFill>
        <p:spPr bwMode="auto">
          <a:xfrm>
            <a:off x="2135276" y="3103049"/>
            <a:ext cx="528783" cy="460629"/>
          </a:xfrm>
          <a:prstGeom prst="rect">
            <a:avLst/>
          </a:prstGeom>
          <a:noFill/>
          <a:ln w="9525">
            <a:noFill/>
            <a:miter lim="800000"/>
            <a:headEnd/>
            <a:tailEnd/>
          </a:ln>
        </p:spPr>
      </p:pic>
      <p:sp>
        <p:nvSpPr>
          <p:cNvPr id="42" name="AutoShape 5"/>
          <p:cNvSpPr>
            <a:spLocks noChangeArrowheads="1"/>
          </p:cNvSpPr>
          <p:nvPr/>
        </p:nvSpPr>
        <p:spPr bwMode="auto">
          <a:xfrm>
            <a:off x="2835906" y="3979484"/>
            <a:ext cx="1032595" cy="208563"/>
          </a:xfrm>
          <a:prstGeom prst="flowChartAlternateProcess">
            <a:avLst/>
          </a:prstGeom>
          <a:solidFill>
            <a:sysClr val="window" lastClr="FFFFFF"/>
          </a:solidFill>
          <a:ln w="19050" cap="flat" cmpd="sng" algn="ctr">
            <a:solidFill>
              <a:srgbClr val="4F81BD"/>
            </a:solidFill>
            <a:prstDash val="solid"/>
            <a:headEnd/>
            <a:tailEnd/>
          </a:ln>
          <a:effectLst/>
          <a:scene3d>
            <a:camera prst="perspectiveContrastingRightFacing">
              <a:rot lat="623785" lon="19800000" rev="213211"/>
            </a:camera>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Laboratoire ACP</a:t>
            </a:r>
            <a:endParaRPr kumimoji="0" lang="fr-FR" sz="105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sp>
        <p:nvSpPr>
          <p:cNvPr id="43" name="ZoneTexte 98"/>
          <p:cNvSpPr txBox="1">
            <a:spLocks noChangeArrowheads="1"/>
          </p:cNvSpPr>
          <p:nvPr/>
        </p:nvSpPr>
        <p:spPr bwMode="auto">
          <a:xfrm>
            <a:off x="3186697" y="3614124"/>
            <a:ext cx="705253" cy="338554"/>
          </a:xfrm>
          <a:prstGeom prst="rect">
            <a:avLst/>
          </a:prstGeom>
          <a:noFill/>
          <a:ln w="9525">
            <a:noFill/>
            <a:miter lim="800000"/>
            <a:headEnd/>
            <a:tailEnd/>
          </a:ln>
          <a:scene3d>
            <a:camera prst="obliqueTopRight"/>
            <a:lightRig rig="threePt" dir="t"/>
          </a:scene3d>
        </p:spPr>
        <p:txBody>
          <a:bodyPr wrap="square" lIns="36000" rIns="36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rPr>
              <a:t>Serveur d’application</a:t>
            </a:r>
            <a:endParaRPr kumimoji="0" lang="fr-FR" sz="8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44" name="AutoShape 27"/>
          <p:cNvSpPr>
            <a:spLocks noChangeArrowheads="1"/>
          </p:cNvSpPr>
          <p:nvPr/>
        </p:nvSpPr>
        <p:spPr bwMode="auto">
          <a:xfrm rot="13500614" flipH="1" flipV="1">
            <a:off x="2425437" y="3411433"/>
            <a:ext cx="535997" cy="215669"/>
          </a:xfrm>
          <a:prstGeom prst="leftArrow">
            <a:avLst>
              <a:gd name="adj1" fmla="val 50000"/>
              <a:gd name="adj2" fmla="val 82592"/>
            </a:avLst>
          </a:prstGeom>
          <a:solidFill>
            <a:sysClr val="window" lastClr="FFFFFF"/>
          </a:solidFill>
          <a:ln w="19050" cap="flat" cmpd="sng" algn="ctr">
            <a:solidFill>
              <a:srgbClr val="C0504D"/>
            </a:solidFill>
            <a:prstDash val="solid"/>
            <a:headEnd/>
            <a:tailEnd/>
          </a:ln>
          <a:effectLst>
            <a:outerShdw blurRad="50800" dist="38100" dir="5400000" algn="t" rotWithShape="0">
              <a:prstClr val="black">
                <a:alpha val="40000"/>
              </a:prstClr>
            </a:outerShdw>
          </a:effectLst>
          <a:scene3d>
            <a:camera prst="obliqueTopRight"/>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smtClean="0">
                <a:ln>
                  <a:noFill/>
                </a:ln>
                <a:solidFill>
                  <a:sysClr val="windowText" lastClr="000000"/>
                </a:solidFill>
                <a:effectLst/>
                <a:uLnTx/>
                <a:uFillTx/>
                <a:latin typeface="Candara" pitchFamily="34" charset="0"/>
                <a:ea typeface="+mn-ea"/>
                <a:cs typeface="+mn-cs"/>
              </a:rPr>
              <a:t>Export</a:t>
            </a:r>
            <a:endParaRPr kumimoji="0" lang="fr-FR" sz="80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grpSp>
        <p:nvGrpSpPr>
          <p:cNvPr id="45" name="Groupe 44"/>
          <p:cNvGrpSpPr/>
          <p:nvPr/>
        </p:nvGrpSpPr>
        <p:grpSpPr>
          <a:xfrm>
            <a:off x="2772249" y="3652474"/>
            <a:ext cx="395114" cy="344188"/>
            <a:chOff x="13825240" y="6610658"/>
            <a:chExt cx="1281109" cy="1281109"/>
          </a:xfrm>
        </p:grpSpPr>
        <p:pic>
          <p:nvPicPr>
            <p:cNvPr id="83" name="Picture 2" descr="C:\Documents and Settings\Paul\Local Settings\Temporary Internet Files\Content.IE5\VR278ETY\MCj04348450000[1].png"/>
            <p:cNvPicPr>
              <a:picLocks noChangeAspect="1" noChangeArrowheads="1"/>
            </p:cNvPicPr>
            <p:nvPr/>
          </p:nvPicPr>
          <p:blipFill>
            <a:blip r:embed="rId4" cstate="print"/>
            <a:srcRect/>
            <a:stretch>
              <a:fillRect/>
            </a:stretch>
          </p:blipFill>
          <p:spPr bwMode="auto">
            <a:xfrm flipH="1">
              <a:off x="13825240" y="6610658"/>
              <a:ext cx="1281109" cy="1281109"/>
            </a:xfrm>
            <a:prstGeom prst="rect">
              <a:avLst/>
            </a:prstGeom>
            <a:noFill/>
            <a:ln w="9525">
              <a:noFill/>
              <a:miter lim="800000"/>
              <a:headEnd/>
              <a:tailEnd/>
            </a:ln>
          </p:spPr>
        </p:pic>
        <p:sp>
          <p:nvSpPr>
            <p:cNvPr id="84" name="Croix 83"/>
            <p:cNvSpPr/>
            <p:nvPr/>
          </p:nvSpPr>
          <p:spPr bwMode="auto">
            <a:xfrm>
              <a:off x="14032338" y="7067518"/>
              <a:ext cx="540000" cy="540000"/>
            </a:xfrm>
            <a:prstGeom prst="plus">
              <a:avLst>
                <a:gd name="adj" fmla="val 38099"/>
              </a:avLst>
            </a:prstGeom>
            <a:solidFill>
              <a:srgbClr val="C00000"/>
            </a:solidFill>
            <a:ln>
              <a:noFill/>
              <a:headEnd type="none" w="med" len="med"/>
              <a:tailEnd type="none" w="med" len="med"/>
            </a:ln>
            <a:effectLst>
              <a:outerShdw blurRad="44450" dist="27940" dir="5400000" algn="ctr">
                <a:srgbClr val="000000">
                  <a:alpha val="32000"/>
                </a:srgbClr>
              </a:outerShdw>
            </a:effectLst>
            <a:scene3d>
              <a:camera prst="isometricOffAxis2Left">
                <a:rot lat="1080000" lon="360000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87000"/>
                </a:lnSpc>
                <a:spcBef>
                  <a:spcPct val="0"/>
                </a:spcBef>
                <a:spcAft>
                  <a:spcPct val="0"/>
                </a:spcAft>
                <a:buClr>
                  <a:srgbClr val="000000"/>
                </a:buClr>
                <a:buSzPct val="100000"/>
                <a:buFont typeface="Arial" charset="0"/>
                <a:buNone/>
                <a:tabLst/>
              </a:pPr>
              <a:endParaRPr kumimoji="0" lang="fr-FR" sz="700" b="0" i="0" u="none" strike="noStrike" cap="none" normalizeH="0" baseline="0" smtClean="0">
                <a:ln>
                  <a:noFill/>
                </a:ln>
                <a:solidFill>
                  <a:schemeClr val="bg1"/>
                </a:solidFill>
                <a:effectLst/>
                <a:latin typeface="Arial" charset="0"/>
              </a:endParaRPr>
            </a:p>
          </p:txBody>
        </p:sp>
      </p:grpSp>
      <p:sp>
        <p:nvSpPr>
          <p:cNvPr id="46" name="ZoneTexte 99"/>
          <p:cNvSpPr txBox="1">
            <a:spLocks noChangeArrowheads="1"/>
          </p:cNvSpPr>
          <p:nvPr/>
        </p:nvSpPr>
        <p:spPr bwMode="auto">
          <a:xfrm>
            <a:off x="2876564" y="3193568"/>
            <a:ext cx="1911460"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Services centraux</a:t>
            </a:r>
            <a:r>
              <a:rPr kumimoji="0" lang="fr-FR" sz="1000" b="1" i="0" u="none" strike="noStrike" kern="0" cap="none" spc="0" normalizeH="0" noProof="0" dirty="0" smtClean="0">
                <a:ln>
                  <a:noFill/>
                </a:ln>
                <a:solidFill>
                  <a:sysClr val="windowText" lastClr="000000"/>
                </a:solidFill>
                <a:effectLst/>
                <a:uLnTx/>
                <a:uFillTx/>
                <a:latin typeface="Candara" pitchFamily="34" charset="0"/>
              </a:rPr>
              <a:t> </a:t>
            </a:r>
            <a:endParaRPr kumimoji="0" lang="fr-FR" sz="1000" b="1" i="0" u="none" strike="noStrike" kern="0" cap="none" spc="0" normalizeH="0" noProof="0" dirty="0" smtClean="0">
              <a:ln>
                <a:noFill/>
              </a:ln>
              <a:solidFill>
                <a:sysClr val="windowText" lastClr="000000"/>
              </a:solidFill>
              <a:effectLst/>
              <a:uLnTx/>
              <a:uFillTx/>
              <a:latin typeface="Candara"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lang="fr-FR" sz="1000" b="1" kern="0" dirty="0" smtClean="0">
                <a:solidFill>
                  <a:sysClr val="windowText" lastClr="000000"/>
                </a:solidFill>
                <a:latin typeface="Candara" pitchFamily="34" charset="0"/>
              </a:rPr>
              <a:t>A</a:t>
            </a:r>
            <a:r>
              <a:rPr kumimoji="0" lang="fr-FR" sz="1000" b="1" i="0" u="none" strike="noStrike" kern="0" cap="none" spc="0" normalizeH="0" noProof="0" dirty="0" err="1" smtClean="0">
                <a:ln>
                  <a:noFill/>
                </a:ln>
                <a:solidFill>
                  <a:sysClr val="windowText" lastClr="000000"/>
                </a:solidFill>
                <a:effectLst/>
                <a:uLnTx/>
                <a:uFillTx/>
                <a:latin typeface="Candara" pitchFamily="34" charset="0"/>
              </a:rPr>
              <a:t>utorité</a:t>
            </a:r>
            <a:r>
              <a:rPr kumimoji="0" lang="fr-FR" sz="1000" b="1" i="0" u="none" strike="noStrike" kern="0" cap="none" spc="0" normalizeH="0" noProof="0" dirty="0" smtClean="0">
                <a:ln>
                  <a:noFill/>
                </a:ln>
                <a:solidFill>
                  <a:sysClr val="windowText" lastClr="000000"/>
                </a:solidFill>
                <a:effectLst/>
                <a:uLnTx/>
                <a:uFillTx/>
                <a:latin typeface="Candara" pitchFamily="34" charset="0"/>
              </a:rPr>
              <a:t> </a:t>
            </a:r>
            <a:r>
              <a:rPr kumimoji="0" lang="fr-FR" sz="1000" b="1" i="0" u="none" strike="noStrike" kern="0" cap="none" spc="0" normalizeH="0" noProof="0" dirty="0" smtClean="0">
                <a:ln>
                  <a:noFill/>
                </a:ln>
                <a:solidFill>
                  <a:sysClr val="windowText" lastClr="000000"/>
                </a:solidFill>
                <a:effectLst/>
                <a:uLnTx/>
                <a:uFillTx/>
                <a:latin typeface="Candara" pitchFamily="34" charset="0"/>
              </a:rPr>
              <a:t>de sécurité</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47" name="AutoShape 5"/>
          <p:cNvSpPr>
            <a:spLocks noChangeArrowheads="1"/>
          </p:cNvSpPr>
          <p:nvPr/>
        </p:nvSpPr>
        <p:spPr bwMode="auto">
          <a:xfrm>
            <a:off x="6607865" y="2538647"/>
            <a:ext cx="2352089" cy="1285921"/>
          </a:xfrm>
          <a:prstGeom prst="flowChartAlternateProcess">
            <a:avLst/>
          </a:prstGeom>
          <a:noFill/>
          <a:ln w="19050" cap="flat" cmpd="sng" algn="ctr">
            <a:solidFill>
              <a:srgbClr val="4F81BD"/>
            </a:solidFill>
            <a:prstDash val="solid"/>
            <a:headEnd/>
            <a:tailEnd/>
          </a:ln>
          <a:effectLst/>
          <a:scene3d>
            <a:camera prst="isometricOffAxis1Top"/>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48" name="ZoneTexte 98"/>
          <p:cNvSpPr txBox="1">
            <a:spLocks noChangeArrowheads="1"/>
          </p:cNvSpPr>
          <p:nvPr/>
        </p:nvSpPr>
        <p:spPr bwMode="auto">
          <a:xfrm>
            <a:off x="8336966" y="3012584"/>
            <a:ext cx="699530" cy="338554"/>
          </a:xfrm>
          <a:prstGeom prst="rect">
            <a:avLst/>
          </a:prstGeom>
          <a:noFill/>
          <a:ln w="19050">
            <a:noFill/>
            <a:miter lim="800000"/>
            <a:headEnd/>
            <a:tailEnd/>
          </a:ln>
          <a:scene3d>
            <a:camera prst="obliqueTopRight"/>
            <a:lightRig rig="threePt" dir="t"/>
          </a:scene3d>
        </p:spPr>
        <p:txBody>
          <a:bodyPr wrap="square" lIns="36000" rIns="36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rPr>
              <a:t>Serveur d’application</a:t>
            </a:r>
            <a:endParaRPr kumimoji="0" lang="fr-FR" sz="8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49" name="AutoShape 5"/>
          <p:cNvSpPr>
            <a:spLocks noChangeArrowheads="1"/>
          </p:cNvSpPr>
          <p:nvPr/>
        </p:nvSpPr>
        <p:spPr bwMode="auto">
          <a:xfrm>
            <a:off x="7951855" y="2771520"/>
            <a:ext cx="1032595" cy="208563"/>
          </a:xfrm>
          <a:prstGeom prst="flowChartAlternateProcess">
            <a:avLst/>
          </a:prstGeom>
          <a:solidFill>
            <a:sysClr val="window" lastClr="FFFFFF"/>
          </a:solidFill>
          <a:ln w="19050" cap="flat" cmpd="sng" algn="ctr">
            <a:solidFill>
              <a:srgbClr val="4F81BD"/>
            </a:solidFill>
            <a:prstDash val="solid"/>
            <a:headEnd/>
            <a:tailEnd/>
          </a:ln>
          <a:effectLst/>
          <a:scene3d>
            <a:camera prst="perspectiveContrastingLeftFacing"/>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CH Issoire</a:t>
            </a:r>
            <a:endParaRPr kumimoji="0" lang="fr-FR" sz="105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pic>
        <p:nvPicPr>
          <p:cNvPr id="50" name="Picture 6" descr="C:\Documents and Settings\Paul\Local Settings\Temporary Internet Files\Content.IE5\DSU1U6MR\MCj04326470000[1].png"/>
          <p:cNvPicPr>
            <a:picLocks noChangeAspect="1" noChangeArrowheads="1"/>
          </p:cNvPicPr>
          <p:nvPr/>
        </p:nvPicPr>
        <p:blipFill>
          <a:blip r:embed="rId3" cstate="print">
            <a:clrChange>
              <a:clrFrom>
                <a:srgbClr val="4578D7"/>
              </a:clrFrom>
              <a:clrTo>
                <a:srgbClr val="4578D7">
                  <a:alpha val="0"/>
                </a:srgbClr>
              </a:clrTo>
            </a:clrChange>
          </a:blip>
          <a:srcRect/>
          <a:stretch>
            <a:fillRect/>
          </a:stretch>
        </p:blipFill>
        <p:spPr bwMode="auto">
          <a:xfrm>
            <a:off x="6718028" y="2884118"/>
            <a:ext cx="528783" cy="460629"/>
          </a:xfrm>
          <a:prstGeom prst="rect">
            <a:avLst/>
          </a:prstGeom>
          <a:noFill/>
          <a:ln w="9525">
            <a:noFill/>
            <a:miter lim="800000"/>
            <a:headEnd/>
            <a:tailEnd/>
          </a:ln>
        </p:spPr>
      </p:pic>
      <p:sp>
        <p:nvSpPr>
          <p:cNvPr id="51" name="ZoneTexte 99"/>
          <p:cNvSpPr txBox="1">
            <a:spLocks noChangeArrowheads="1"/>
          </p:cNvSpPr>
          <p:nvPr/>
        </p:nvSpPr>
        <p:spPr bwMode="auto">
          <a:xfrm>
            <a:off x="6828459" y="2699582"/>
            <a:ext cx="839885"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Serveur “grille”</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52" name="AutoShape 27"/>
          <p:cNvSpPr>
            <a:spLocks noChangeArrowheads="1"/>
          </p:cNvSpPr>
          <p:nvPr/>
        </p:nvSpPr>
        <p:spPr bwMode="auto">
          <a:xfrm rot="10996687" flipH="1" flipV="1">
            <a:off x="7164078" y="3095237"/>
            <a:ext cx="939754" cy="187872"/>
          </a:xfrm>
          <a:prstGeom prst="leftArrow">
            <a:avLst>
              <a:gd name="adj1" fmla="val 50000"/>
              <a:gd name="adj2" fmla="val 82592"/>
            </a:avLst>
          </a:prstGeom>
          <a:solidFill>
            <a:sysClr val="window" lastClr="FFFFFF"/>
          </a:solidFill>
          <a:ln w="19050" cap="flat" cmpd="sng" algn="ctr">
            <a:solidFill>
              <a:srgbClr val="C0504D"/>
            </a:solidFill>
            <a:prstDash val="solid"/>
            <a:headEnd/>
            <a:tailEnd/>
          </a:ln>
          <a:effectLst>
            <a:outerShdw blurRad="50800" dist="38100" dir="5400000" algn="t" rotWithShape="0">
              <a:prstClr val="black">
                <a:alpha val="40000"/>
              </a:prstClr>
            </a:outerShdw>
          </a:effectLst>
          <a:scene3d>
            <a:camera prst="obliqueTopRight"/>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smtClean="0">
                <a:ln>
                  <a:noFill/>
                </a:ln>
                <a:solidFill>
                  <a:sysClr val="windowText" lastClr="000000"/>
                </a:solidFill>
                <a:effectLst/>
                <a:uLnTx/>
                <a:uFillTx/>
                <a:latin typeface="Candara" pitchFamily="34" charset="0"/>
                <a:ea typeface="+mn-ea"/>
                <a:cs typeface="+mn-cs"/>
              </a:rPr>
              <a:t>Export</a:t>
            </a:r>
            <a:endParaRPr kumimoji="0" lang="fr-FR" sz="80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grpSp>
        <p:nvGrpSpPr>
          <p:cNvPr id="53" name="Groupe 52"/>
          <p:cNvGrpSpPr/>
          <p:nvPr/>
        </p:nvGrpSpPr>
        <p:grpSpPr>
          <a:xfrm>
            <a:off x="7951855" y="2981365"/>
            <a:ext cx="395114" cy="344188"/>
            <a:chOff x="25064740" y="10263477"/>
            <a:chExt cx="1281109" cy="1281109"/>
          </a:xfrm>
        </p:grpSpPr>
        <p:pic>
          <p:nvPicPr>
            <p:cNvPr id="81" name="Picture 2" descr="C:\Documents and Settings\Paul\Local Settings\Temporary Internet Files\Content.IE5\VR278ETY\MCj04348450000[1].png"/>
            <p:cNvPicPr>
              <a:picLocks noChangeAspect="1" noChangeArrowheads="1"/>
            </p:cNvPicPr>
            <p:nvPr/>
          </p:nvPicPr>
          <p:blipFill>
            <a:blip r:embed="rId4" cstate="print"/>
            <a:srcRect/>
            <a:stretch>
              <a:fillRect/>
            </a:stretch>
          </p:blipFill>
          <p:spPr bwMode="auto">
            <a:xfrm flipH="1">
              <a:off x="25064740" y="10263477"/>
              <a:ext cx="1281109" cy="1281109"/>
            </a:xfrm>
            <a:prstGeom prst="rect">
              <a:avLst/>
            </a:prstGeom>
            <a:noFill/>
            <a:ln w="9525">
              <a:noFill/>
              <a:miter lim="800000"/>
              <a:headEnd/>
              <a:tailEnd/>
            </a:ln>
          </p:spPr>
        </p:pic>
        <p:sp>
          <p:nvSpPr>
            <p:cNvPr id="82" name="Croix 81"/>
            <p:cNvSpPr/>
            <p:nvPr/>
          </p:nvSpPr>
          <p:spPr bwMode="auto">
            <a:xfrm>
              <a:off x="25271067" y="10817478"/>
              <a:ext cx="540000" cy="540000"/>
            </a:xfrm>
            <a:prstGeom prst="plus">
              <a:avLst>
                <a:gd name="adj" fmla="val 38099"/>
              </a:avLst>
            </a:prstGeom>
            <a:solidFill>
              <a:srgbClr val="C00000"/>
            </a:solidFill>
            <a:ln>
              <a:noFill/>
              <a:headEnd type="none" w="med" len="med"/>
              <a:tailEnd type="none" w="med" len="med"/>
            </a:ln>
            <a:effectLst>
              <a:outerShdw blurRad="44450" dist="27940" dir="5400000" algn="ctr">
                <a:srgbClr val="000000">
                  <a:alpha val="32000"/>
                </a:srgbClr>
              </a:outerShdw>
            </a:effectLst>
            <a:scene3d>
              <a:camera prst="isometricOffAxis2Left">
                <a:rot lat="1080000" lon="360000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87000"/>
                </a:lnSpc>
                <a:spcBef>
                  <a:spcPct val="0"/>
                </a:spcBef>
                <a:spcAft>
                  <a:spcPct val="0"/>
                </a:spcAft>
                <a:buClr>
                  <a:srgbClr val="000000"/>
                </a:buClr>
                <a:buSzPct val="100000"/>
                <a:buFont typeface="Arial" charset="0"/>
                <a:buNone/>
                <a:tabLst/>
              </a:pPr>
              <a:endParaRPr kumimoji="0" lang="fr-FR" sz="700" b="0" i="0" u="none" strike="noStrike" cap="none" normalizeH="0" baseline="0" smtClean="0">
                <a:ln>
                  <a:noFill/>
                </a:ln>
                <a:solidFill>
                  <a:schemeClr val="bg1"/>
                </a:solidFill>
                <a:effectLst/>
                <a:latin typeface="Arial" charset="0"/>
              </a:endParaRPr>
            </a:p>
          </p:txBody>
        </p:sp>
      </p:grpSp>
      <p:pic>
        <p:nvPicPr>
          <p:cNvPr id="54" name="Picture 2" descr="C:\Documents and Settings\Paul\Local Settings\Temporary Internet Files\Content.IE5\F277Q1E1\MCj04339400000[1].png"/>
          <p:cNvPicPr>
            <a:picLocks noChangeAspect="1" noChangeArrowheads="1"/>
          </p:cNvPicPr>
          <p:nvPr/>
        </p:nvPicPr>
        <p:blipFill>
          <a:blip r:embed="rId6" cstate="print"/>
          <a:srcRect/>
          <a:stretch>
            <a:fillRect/>
          </a:stretch>
        </p:blipFill>
        <p:spPr bwMode="auto">
          <a:xfrm>
            <a:off x="4573538" y="2574758"/>
            <a:ext cx="528783" cy="460628"/>
          </a:xfrm>
          <a:prstGeom prst="rect">
            <a:avLst/>
          </a:prstGeom>
          <a:noFill/>
        </p:spPr>
      </p:pic>
      <p:sp>
        <p:nvSpPr>
          <p:cNvPr id="55" name="AutoShape 5"/>
          <p:cNvSpPr>
            <a:spLocks noChangeArrowheads="1"/>
          </p:cNvSpPr>
          <p:nvPr/>
        </p:nvSpPr>
        <p:spPr bwMode="auto">
          <a:xfrm rot="21372369">
            <a:off x="6041235" y="2433881"/>
            <a:ext cx="1266656" cy="2963346"/>
          </a:xfrm>
          <a:prstGeom prst="flowChartAlternateProcess">
            <a:avLst/>
          </a:prstGeom>
          <a:noFill/>
          <a:ln w="19050" cap="flat" cmpd="sng" algn="ctr">
            <a:solidFill>
              <a:srgbClr val="4F81BD"/>
            </a:solidFill>
            <a:prstDash val="solid"/>
            <a:headEnd/>
            <a:tailEnd/>
          </a:ln>
          <a:effectLst/>
          <a:scene3d>
            <a:camera prst="isometricOffAxis1Top"/>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endParaRPr kumimoji="0" lang="fr-FR" sz="14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pic>
        <p:nvPicPr>
          <p:cNvPr id="56" name="Picture 6" descr="C:\Documents and Settings\Paul\Local Settings\Temporary Internet Files\Content.IE5\DSU1U6MR\MCj04326470000[1].png"/>
          <p:cNvPicPr>
            <a:picLocks noChangeAspect="1" noChangeArrowheads="1"/>
          </p:cNvPicPr>
          <p:nvPr/>
        </p:nvPicPr>
        <p:blipFill>
          <a:blip r:embed="rId3" cstate="print">
            <a:clrChange>
              <a:clrFrom>
                <a:srgbClr val="4578D7"/>
              </a:clrFrom>
              <a:clrTo>
                <a:srgbClr val="4578D7">
                  <a:alpha val="0"/>
                </a:srgbClr>
              </a:clrTo>
            </a:clrChange>
          </a:blip>
          <a:srcRect/>
          <a:stretch>
            <a:fillRect/>
          </a:stretch>
        </p:blipFill>
        <p:spPr bwMode="auto">
          <a:xfrm>
            <a:off x="5868144" y="3313620"/>
            <a:ext cx="528783" cy="460629"/>
          </a:xfrm>
          <a:prstGeom prst="rect">
            <a:avLst/>
          </a:prstGeom>
          <a:noFill/>
          <a:ln w="9525">
            <a:noFill/>
            <a:miter lim="800000"/>
            <a:headEnd/>
            <a:tailEnd/>
          </a:ln>
        </p:spPr>
      </p:pic>
      <p:sp>
        <p:nvSpPr>
          <p:cNvPr id="57" name="AutoShape 5"/>
          <p:cNvSpPr>
            <a:spLocks noChangeArrowheads="1"/>
          </p:cNvSpPr>
          <p:nvPr/>
        </p:nvSpPr>
        <p:spPr bwMode="auto">
          <a:xfrm>
            <a:off x="6568774" y="4258202"/>
            <a:ext cx="1032595" cy="208563"/>
          </a:xfrm>
          <a:prstGeom prst="flowChartAlternateProcess">
            <a:avLst/>
          </a:prstGeom>
          <a:solidFill>
            <a:sysClr val="window" lastClr="FFFFFF"/>
          </a:solidFill>
          <a:ln w="19050" cap="flat" cmpd="sng" algn="ctr">
            <a:solidFill>
              <a:srgbClr val="4F81BD"/>
            </a:solidFill>
            <a:prstDash val="solid"/>
            <a:headEnd/>
            <a:tailEnd/>
          </a:ln>
          <a:effectLst/>
          <a:scene3d>
            <a:camera prst="perspectiveContrastingRightFacing">
              <a:rot lat="623785" lon="19800000" rev="213211"/>
            </a:camera>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CH Aurillac</a:t>
            </a:r>
            <a:endParaRPr kumimoji="0" lang="fr-FR" sz="105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sp>
        <p:nvSpPr>
          <p:cNvPr id="58" name="ZoneTexte 98"/>
          <p:cNvSpPr txBox="1">
            <a:spLocks noChangeArrowheads="1"/>
          </p:cNvSpPr>
          <p:nvPr/>
        </p:nvSpPr>
        <p:spPr bwMode="auto">
          <a:xfrm>
            <a:off x="6919565" y="3892841"/>
            <a:ext cx="843677" cy="338554"/>
          </a:xfrm>
          <a:prstGeom prst="rect">
            <a:avLst/>
          </a:prstGeom>
          <a:noFill/>
          <a:ln w="9525">
            <a:noFill/>
            <a:miter lim="800000"/>
            <a:headEnd/>
            <a:tailEnd/>
          </a:ln>
          <a:scene3d>
            <a:camera prst="obliqueTopRight"/>
            <a:lightRig rig="threePt" dir="t"/>
          </a:scene3d>
        </p:spPr>
        <p:txBody>
          <a:bodyPr wrap="square" lIns="36000" rIns="36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rPr>
              <a:t>Serveur d’application</a:t>
            </a:r>
            <a:endParaRPr kumimoji="0" lang="fr-FR" sz="8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59" name="AutoShape 27"/>
          <p:cNvSpPr>
            <a:spLocks noChangeArrowheads="1"/>
          </p:cNvSpPr>
          <p:nvPr/>
        </p:nvSpPr>
        <p:spPr bwMode="auto">
          <a:xfrm rot="13500614" flipH="1" flipV="1">
            <a:off x="6158305" y="3690151"/>
            <a:ext cx="535997" cy="215669"/>
          </a:xfrm>
          <a:prstGeom prst="leftArrow">
            <a:avLst>
              <a:gd name="adj1" fmla="val 50000"/>
              <a:gd name="adj2" fmla="val 82592"/>
            </a:avLst>
          </a:prstGeom>
          <a:solidFill>
            <a:sysClr val="window" lastClr="FFFFFF"/>
          </a:solidFill>
          <a:ln w="19050" cap="flat" cmpd="sng" algn="ctr">
            <a:solidFill>
              <a:srgbClr val="C0504D"/>
            </a:solidFill>
            <a:prstDash val="solid"/>
            <a:headEnd/>
            <a:tailEnd/>
          </a:ln>
          <a:effectLst>
            <a:outerShdw blurRad="50800" dist="38100" dir="5400000" algn="t" rotWithShape="0">
              <a:prstClr val="black">
                <a:alpha val="40000"/>
              </a:prstClr>
            </a:outerShdw>
          </a:effectLst>
          <a:scene3d>
            <a:camera prst="obliqueTopRight"/>
            <a:lightRig rig="threePt" dir="t"/>
          </a:scene3d>
        </p:spPr>
        <p:txBody>
          <a:bodyPr wrap="none" anchor="ctr"/>
          <a:lstStyle/>
          <a:p>
            <a:pPr marL="0" marR="0" lvl="0" indent="0" algn="ctr" defTabSz="89929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ysClr val="windowText" lastClr="000000"/>
                </a:solidFill>
                <a:effectLst/>
                <a:uLnTx/>
                <a:uFillTx/>
                <a:latin typeface="Candara" pitchFamily="34" charset="0"/>
                <a:ea typeface="+mn-ea"/>
                <a:cs typeface="+mn-cs"/>
              </a:rPr>
              <a:t>Export</a:t>
            </a:r>
            <a:endParaRPr kumimoji="0" lang="fr-FR" sz="800" b="1" i="0" u="none" strike="noStrike" kern="0" cap="none" spc="0" normalizeH="0" baseline="0" noProof="0" dirty="0">
              <a:ln>
                <a:noFill/>
              </a:ln>
              <a:solidFill>
                <a:sysClr val="windowText" lastClr="000000"/>
              </a:solidFill>
              <a:effectLst/>
              <a:uLnTx/>
              <a:uFillTx/>
              <a:latin typeface="Candara" pitchFamily="34" charset="0"/>
              <a:ea typeface="+mn-ea"/>
              <a:cs typeface="+mn-cs"/>
            </a:endParaRPr>
          </a:p>
        </p:txBody>
      </p:sp>
      <p:grpSp>
        <p:nvGrpSpPr>
          <p:cNvPr id="60" name="Groupe 59"/>
          <p:cNvGrpSpPr/>
          <p:nvPr/>
        </p:nvGrpSpPr>
        <p:grpSpPr>
          <a:xfrm>
            <a:off x="6505117" y="3931191"/>
            <a:ext cx="395114" cy="344188"/>
            <a:chOff x="13825240" y="6610658"/>
            <a:chExt cx="1281109" cy="1281109"/>
          </a:xfrm>
        </p:grpSpPr>
        <p:pic>
          <p:nvPicPr>
            <p:cNvPr id="79" name="Picture 2" descr="C:\Documents and Settings\Paul\Local Settings\Temporary Internet Files\Content.IE5\VR278ETY\MCj04348450000[1].png"/>
            <p:cNvPicPr>
              <a:picLocks noChangeAspect="1" noChangeArrowheads="1"/>
            </p:cNvPicPr>
            <p:nvPr/>
          </p:nvPicPr>
          <p:blipFill>
            <a:blip r:embed="rId4" cstate="print"/>
            <a:srcRect/>
            <a:stretch>
              <a:fillRect/>
            </a:stretch>
          </p:blipFill>
          <p:spPr bwMode="auto">
            <a:xfrm flipH="1">
              <a:off x="13825240" y="6610658"/>
              <a:ext cx="1281109" cy="1281109"/>
            </a:xfrm>
            <a:prstGeom prst="rect">
              <a:avLst/>
            </a:prstGeom>
            <a:noFill/>
            <a:ln w="9525">
              <a:noFill/>
              <a:miter lim="800000"/>
              <a:headEnd/>
              <a:tailEnd/>
            </a:ln>
          </p:spPr>
        </p:pic>
        <p:sp>
          <p:nvSpPr>
            <p:cNvPr id="80" name="Croix 79"/>
            <p:cNvSpPr/>
            <p:nvPr/>
          </p:nvSpPr>
          <p:spPr bwMode="auto">
            <a:xfrm>
              <a:off x="14032338" y="7067518"/>
              <a:ext cx="540000" cy="540000"/>
            </a:xfrm>
            <a:prstGeom prst="plus">
              <a:avLst>
                <a:gd name="adj" fmla="val 38099"/>
              </a:avLst>
            </a:prstGeom>
            <a:solidFill>
              <a:srgbClr val="C00000"/>
            </a:solidFill>
            <a:ln>
              <a:noFill/>
              <a:headEnd type="none" w="med" len="med"/>
              <a:tailEnd type="none" w="med" len="med"/>
            </a:ln>
            <a:effectLst>
              <a:outerShdw blurRad="44450" dist="27940" dir="5400000" algn="ctr">
                <a:srgbClr val="000000">
                  <a:alpha val="32000"/>
                </a:srgbClr>
              </a:outerShdw>
            </a:effectLst>
            <a:scene3d>
              <a:camera prst="isometricOffAxis2Left">
                <a:rot lat="1080000" lon="360000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87000"/>
                </a:lnSpc>
                <a:spcBef>
                  <a:spcPct val="0"/>
                </a:spcBef>
                <a:spcAft>
                  <a:spcPct val="0"/>
                </a:spcAft>
                <a:buClr>
                  <a:srgbClr val="000000"/>
                </a:buClr>
                <a:buSzPct val="100000"/>
                <a:buFont typeface="Arial" charset="0"/>
                <a:buNone/>
                <a:tabLst/>
              </a:pPr>
              <a:endParaRPr kumimoji="0" lang="fr-FR" sz="700" b="0" i="0" u="none" strike="noStrike" cap="none" normalizeH="0" baseline="0" smtClean="0">
                <a:ln>
                  <a:noFill/>
                </a:ln>
                <a:solidFill>
                  <a:schemeClr val="bg1"/>
                </a:solidFill>
                <a:effectLst/>
                <a:latin typeface="Arial" charset="0"/>
              </a:endParaRPr>
            </a:p>
          </p:txBody>
        </p:sp>
      </p:grpSp>
      <p:sp>
        <p:nvSpPr>
          <p:cNvPr id="61" name="ZoneTexte 99"/>
          <p:cNvSpPr txBox="1">
            <a:spLocks noChangeArrowheads="1"/>
          </p:cNvSpPr>
          <p:nvPr/>
        </p:nvSpPr>
        <p:spPr bwMode="auto">
          <a:xfrm>
            <a:off x="5388299" y="3667624"/>
            <a:ext cx="839885"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Serveur “grille”</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62" name="ZoneTexte 99"/>
          <p:cNvSpPr txBox="1">
            <a:spLocks noChangeArrowheads="1"/>
          </p:cNvSpPr>
          <p:nvPr/>
        </p:nvSpPr>
        <p:spPr bwMode="auto">
          <a:xfrm>
            <a:off x="1475656" y="2931414"/>
            <a:ext cx="839885" cy="400110"/>
          </a:xfrm>
          <a:prstGeom prst="rect">
            <a:avLst/>
          </a:prstGeom>
          <a:noFill/>
          <a:ln w="9525">
            <a:noFill/>
            <a:miter lim="800000"/>
            <a:headEnd/>
            <a:tailEnd/>
          </a:ln>
          <a:scene3d>
            <a:camera prst="obliqueTopRight"/>
            <a:lightRig rig="threePt" dir="t"/>
          </a:scene3d>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smtClean="0">
                <a:ln>
                  <a:noFill/>
                </a:ln>
                <a:solidFill>
                  <a:sysClr val="windowText" lastClr="000000"/>
                </a:solidFill>
                <a:effectLst/>
                <a:uLnTx/>
                <a:uFillTx/>
                <a:latin typeface="Candara" pitchFamily="34" charset="0"/>
              </a:rPr>
              <a:t>Serveur “grille”</a:t>
            </a:r>
            <a:endParaRPr kumimoji="0" lang="fr-FR" sz="10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63" name="Double flèche verticale 62"/>
          <p:cNvSpPr/>
          <p:nvPr/>
        </p:nvSpPr>
        <p:spPr>
          <a:xfrm rot="15740865">
            <a:off x="3446319" y="2212088"/>
            <a:ext cx="211121" cy="1852721"/>
          </a:xfrm>
          <a:prstGeom prst="upDownArrow">
            <a:avLst/>
          </a:prstGeom>
          <a:solidFill>
            <a:sysClr val="window" lastClr="FFFFFF"/>
          </a:solidFill>
          <a:ln w="25400" cap="flat" cmpd="sng" algn="ctr">
            <a:solidFill>
              <a:srgbClr val="F79646"/>
            </a:solidFill>
            <a:prstDash val="solid"/>
          </a:ln>
          <a:effectLst/>
          <a:scene3d>
            <a:camera prst="perspectiveHeroicExtremeLeftFacing">
              <a:rot lat="0" lon="3000000" rev="21425485"/>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64" name="Double flèche verticale 63"/>
          <p:cNvSpPr/>
          <p:nvPr/>
        </p:nvSpPr>
        <p:spPr>
          <a:xfrm rot="16200000">
            <a:off x="5922030" y="2256371"/>
            <a:ext cx="211121" cy="1563204"/>
          </a:xfrm>
          <a:prstGeom prst="upDownArrow">
            <a:avLst/>
          </a:prstGeom>
          <a:solidFill>
            <a:sysClr val="window" lastClr="FFFFFF"/>
          </a:solidFill>
          <a:ln w="25400" cap="flat" cmpd="sng" algn="ctr">
            <a:solidFill>
              <a:srgbClr val="F79646"/>
            </a:solidFill>
            <a:prstDash val="solid"/>
          </a:ln>
          <a:effectLst/>
          <a:scene3d>
            <a:camera prst="perspectiveHeroicExtremeLeftFacing">
              <a:rot lat="0" lon="3000000" rev="21425485"/>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65" name="Double flèche verticale 64"/>
          <p:cNvSpPr/>
          <p:nvPr/>
        </p:nvSpPr>
        <p:spPr>
          <a:xfrm rot="17855779">
            <a:off x="5384645" y="2828323"/>
            <a:ext cx="193346" cy="986425"/>
          </a:xfrm>
          <a:prstGeom prst="upDownArrow">
            <a:avLst/>
          </a:prstGeom>
          <a:solidFill>
            <a:sysClr val="window" lastClr="FFFFFF"/>
          </a:solidFill>
          <a:ln w="25400" cap="flat" cmpd="sng" algn="ctr">
            <a:solidFill>
              <a:srgbClr val="F79646"/>
            </a:solidFill>
            <a:prstDash val="solid"/>
          </a:ln>
          <a:effectLst/>
          <a:scene3d>
            <a:camera prst="perspectiveHeroicExtremeLeftFacing">
              <a:rot lat="0" lon="3000000" rev="21425485"/>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66" name="Double flèche verticale 65"/>
          <p:cNvSpPr/>
          <p:nvPr/>
        </p:nvSpPr>
        <p:spPr>
          <a:xfrm rot="14539782">
            <a:off x="5408855" y="2431916"/>
            <a:ext cx="211121" cy="598781"/>
          </a:xfrm>
          <a:prstGeom prst="upDownArrow">
            <a:avLst/>
          </a:prstGeom>
          <a:solidFill>
            <a:sysClr val="window" lastClr="FFFFFF"/>
          </a:solidFill>
          <a:ln w="25400" cap="flat" cmpd="sng" algn="ctr">
            <a:solidFill>
              <a:srgbClr val="F79646"/>
            </a:solidFill>
            <a:prstDash val="solid"/>
          </a:ln>
          <a:effectLst/>
          <a:scene3d>
            <a:camera prst="perspectiveHeroicExtremeLeftFacing">
              <a:rot lat="0" lon="3000000" rev="21425485"/>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700" b="1" i="0" u="none" strike="noStrike" kern="0" cap="none" spc="0" normalizeH="0" baseline="0" noProof="0">
              <a:ln>
                <a:noFill/>
              </a:ln>
              <a:solidFill>
                <a:sysClr val="windowText" lastClr="000000"/>
              </a:solidFill>
              <a:effectLst/>
              <a:uLnTx/>
              <a:uFillTx/>
              <a:latin typeface="Candara" pitchFamily="34" charset="0"/>
              <a:ea typeface="+mn-ea"/>
              <a:cs typeface="+mn-cs"/>
            </a:endParaRPr>
          </a:p>
        </p:txBody>
      </p:sp>
      <p:sp>
        <p:nvSpPr>
          <p:cNvPr id="67" name="Virage 66"/>
          <p:cNvSpPr/>
          <p:nvPr/>
        </p:nvSpPr>
        <p:spPr>
          <a:xfrm rot="5400000" flipH="1">
            <a:off x="3844938" y="3566187"/>
            <a:ext cx="1495311" cy="616150"/>
          </a:xfrm>
          <a:prstGeom prst="bentArrow">
            <a:avLst>
              <a:gd name="adj1" fmla="val 15156"/>
              <a:gd name="adj2" fmla="val 14117"/>
              <a:gd name="adj3" fmla="val 25629"/>
              <a:gd name="adj4" fmla="val 89556"/>
            </a:avLst>
          </a:prstGeom>
          <a:solidFill>
            <a:schemeClr val="accent1">
              <a:lumMod val="40000"/>
              <a:lumOff val="60000"/>
            </a:schemeClr>
          </a:solidFill>
          <a:ln>
            <a:noFill/>
          </a:ln>
          <a:effectLst/>
          <a:scene3d>
            <a:camera prst="orthographicFront">
              <a:rot lat="0" lon="0" rev="0"/>
            </a:camera>
            <a:lightRig rig="glow" dir="t">
              <a:rot lat="0" lon="0" rev="14100000"/>
            </a:lightRig>
          </a:scene3d>
          <a:sp3d prstMaterial="softEdge">
            <a:bevelT w="1270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700"/>
          </a:p>
        </p:txBody>
      </p:sp>
      <p:pic>
        <p:nvPicPr>
          <p:cNvPr id="68" name="Image 203" descr="cpsreader.png"/>
          <p:cNvPicPr>
            <a:picLocks noChangeAspect="1"/>
          </p:cNvPicPr>
          <p:nvPr/>
        </p:nvPicPr>
        <p:blipFill>
          <a:blip r:embed="rId7" cstate="print"/>
          <a:srcRect/>
          <a:stretch>
            <a:fillRect/>
          </a:stretch>
        </p:blipFill>
        <p:spPr bwMode="auto">
          <a:xfrm>
            <a:off x="3293422" y="4358053"/>
            <a:ext cx="838883" cy="499014"/>
          </a:xfrm>
          <a:prstGeom prst="rect">
            <a:avLst/>
          </a:prstGeom>
          <a:noFill/>
          <a:ln w="9525">
            <a:noFill/>
            <a:miter lim="800000"/>
            <a:headEnd/>
            <a:tailEnd/>
          </a:ln>
        </p:spPr>
      </p:pic>
      <p:pic>
        <p:nvPicPr>
          <p:cNvPr id="69" name="Picture 23" descr="MCj04247660000[1]"/>
          <p:cNvPicPr>
            <a:picLocks noChangeAspect="1" noChangeArrowheads="1"/>
          </p:cNvPicPr>
          <p:nvPr/>
        </p:nvPicPr>
        <p:blipFill>
          <a:blip r:embed="rId8" cstate="print"/>
          <a:srcRect/>
          <a:stretch>
            <a:fillRect/>
          </a:stretch>
        </p:blipFill>
        <p:spPr bwMode="auto">
          <a:xfrm>
            <a:off x="3786348" y="4227512"/>
            <a:ext cx="691914" cy="621947"/>
          </a:xfrm>
          <a:prstGeom prst="rect">
            <a:avLst/>
          </a:prstGeom>
          <a:noFill/>
          <a:ln w="9525">
            <a:noFill/>
            <a:miter lim="800000"/>
            <a:headEnd/>
            <a:tailEnd/>
          </a:ln>
        </p:spPr>
      </p:pic>
      <p:pic>
        <p:nvPicPr>
          <p:cNvPr id="70" name="Image 69" descr="cps.png"/>
          <p:cNvPicPr>
            <a:picLocks noChangeAspect="1"/>
          </p:cNvPicPr>
          <p:nvPr/>
        </p:nvPicPr>
        <p:blipFill>
          <a:blip r:embed="rId9" cstate="print"/>
          <a:stretch>
            <a:fillRect/>
          </a:stretch>
        </p:blipFill>
        <p:spPr>
          <a:xfrm rot="1856249">
            <a:off x="3295417" y="4783125"/>
            <a:ext cx="469335" cy="261996"/>
          </a:xfrm>
          <a:prstGeom prst="rect">
            <a:avLst/>
          </a:prstGeom>
        </p:spPr>
      </p:pic>
      <p:grpSp>
        <p:nvGrpSpPr>
          <p:cNvPr id="71" name="Groupe 70"/>
          <p:cNvGrpSpPr/>
          <p:nvPr/>
        </p:nvGrpSpPr>
        <p:grpSpPr>
          <a:xfrm>
            <a:off x="4742234" y="3131417"/>
            <a:ext cx="1820947" cy="2001367"/>
            <a:chOff x="14657945" y="10821986"/>
            <a:chExt cx="5904194" cy="7449321"/>
          </a:xfrm>
        </p:grpSpPr>
        <p:sp>
          <p:nvSpPr>
            <p:cNvPr id="74" name="Virage 73"/>
            <p:cNvSpPr/>
            <p:nvPr/>
          </p:nvSpPr>
          <p:spPr>
            <a:xfrm rot="5400000" flipH="1" flipV="1">
              <a:off x="12796501" y="12683430"/>
              <a:ext cx="5565719" cy="1842832"/>
            </a:xfrm>
            <a:prstGeom prst="bentArrow">
              <a:avLst>
                <a:gd name="adj1" fmla="val 15156"/>
                <a:gd name="adj2" fmla="val 14117"/>
                <a:gd name="adj3" fmla="val 25629"/>
                <a:gd name="adj4" fmla="val 89556"/>
              </a:avLst>
            </a:prstGeom>
            <a:solidFill>
              <a:schemeClr val="accent3">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700"/>
            </a:p>
          </p:txBody>
        </p:sp>
        <p:pic>
          <p:nvPicPr>
            <p:cNvPr id="75" name="Image 203" descr="cpsreader.png"/>
            <p:cNvPicPr>
              <a:picLocks noChangeAspect="1"/>
            </p:cNvPicPr>
            <p:nvPr/>
          </p:nvPicPr>
          <p:blipFill>
            <a:blip r:embed="rId7" cstate="print"/>
            <a:srcRect/>
            <a:stretch>
              <a:fillRect/>
            </a:stretch>
          </p:blipFill>
          <p:spPr bwMode="auto">
            <a:xfrm flipH="1">
              <a:off x="16500777" y="15387669"/>
              <a:ext cx="2666372" cy="1857388"/>
            </a:xfrm>
            <a:prstGeom prst="rect">
              <a:avLst/>
            </a:prstGeom>
            <a:noFill/>
            <a:ln w="9525">
              <a:noFill/>
              <a:miter lim="800000"/>
              <a:headEnd/>
              <a:tailEnd/>
            </a:ln>
          </p:spPr>
        </p:pic>
        <p:pic>
          <p:nvPicPr>
            <p:cNvPr id="76" name="Picture 23" descr="MCj04247660000[1]"/>
            <p:cNvPicPr>
              <a:picLocks noChangeAspect="1" noChangeArrowheads="1"/>
            </p:cNvPicPr>
            <p:nvPr/>
          </p:nvPicPr>
          <p:blipFill>
            <a:blip r:embed="rId8" cstate="print"/>
            <a:srcRect/>
            <a:stretch>
              <a:fillRect/>
            </a:stretch>
          </p:blipFill>
          <p:spPr bwMode="auto">
            <a:xfrm flipH="1">
              <a:off x="15499097" y="14901778"/>
              <a:ext cx="2199235" cy="2314960"/>
            </a:xfrm>
            <a:prstGeom prst="rect">
              <a:avLst/>
            </a:prstGeom>
            <a:noFill/>
            <a:ln w="9525">
              <a:noFill/>
              <a:miter lim="800000"/>
              <a:headEnd/>
              <a:tailEnd/>
            </a:ln>
          </p:spPr>
        </p:pic>
        <p:pic>
          <p:nvPicPr>
            <p:cNvPr id="77" name="Image 76" descr="cps.png"/>
            <p:cNvPicPr>
              <a:picLocks noChangeAspect="1"/>
            </p:cNvPicPr>
            <p:nvPr/>
          </p:nvPicPr>
          <p:blipFill>
            <a:blip r:embed="rId9" cstate="print"/>
            <a:stretch>
              <a:fillRect/>
            </a:stretch>
          </p:blipFill>
          <p:spPr>
            <a:xfrm rot="19680094">
              <a:off x="16400767" y="17296126"/>
              <a:ext cx="1521760" cy="975181"/>
            </a:xfrm>
            <a:prstGeom prst="rect">
              <a:avLst/>
            </a:prstGeom>
          </p:spPr>
        </p:pic>
        <p:pic>
          <p:nvPicPr>
            <p:cNvPr id="7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528491" y="14901778"/>
              <a:ext cx="2033648" cy="2430037"/>
            </a:xfrm>
            <a:prstGeom prst="rect">
              <a:avLst/>
            </a:prstGeom>
            <a:noFill/>
            <a:ln>
              <a:noFill/>
            </a:ln>
            <a:effectLst/>
            <a:scene3d>
              <a:camera prst="orthographicFront">
                <a:rot lat="0" lon="21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2" name="Picture 4" descr="C:\Documents and Settings\Paul\Local Settings\Temporary Internet Files\Content.IE5\VR278ETY\MCj04325930000[2].png"/>
          <p:cNvPicPr>
            <a:picLocks noChangeAspect="1" noChangeArrowheads="1"/>
          </p:cNvPicPr>
          <p:nvPr/>
        </p:nvPicPr>
        <p:blipFill>
          <a:blip r:embed="rId11" cstate="print"/>
          <a:srcRect/>
          <a:stretch>
            <a:fillRect/>
          </a:stretch>
        </p:blipFill>
        <p:spPr bwMode="auto">
          <a:xfrm>
            <a:off x="4638911" y="3914869"/>
            <a:ext cx="387771" cy="337792"/>
          </a:xfrm>
          <a:prstGeom prst="rect">
            <a:avLst/>
          </a:prstGeom>
          <a:noFill/>
          <a:ln w="9525">
            <a:noFill/>
            <a:miter lim="800000"/>
            <a:headEnd/>
            <a:tailEnd/>
          </a:ln>
        </p:spPr>
      </p:pic>
      <p:sp>
        <p:nvSpPr>
          <p:cNvPr id="73" name="ZoneTexte 112"/>
          <p:cNvSpPr txBox="1">
            <a:spLocks noChangeArrowheads="1"/>
          </p:cNvSpPr>
          <p:nvPr/>
        </p:nvSpPr>
        <p:spPr bwMode="auto">
          <a:xfrm rot="20694108">
            <a:off x="7331039" y="3467347"/>
            <a:ext cx="1099981" cy="43088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1" i="1" u="none" strike="noStrike" kern="0" cap="none" spc="0" normalizeH="0" baseline="0" noProof="0" dirty="0" smtClean="0">
                <a:ln>
                  <a:noFill/>
                </a:ln>
                <a:solidFill>
                  <a:sysClr val="windowText" lastClr="000000"/>
                </a:solidFill>
                <a:effectLst/>
                <a:uLnTx/>
                <a:uFillTx/>
                <a:latin typeface="Calibri" pitchFamily="34" charset="0"/>
              </a:rPr>
              <a:t>Limite </a:t>
            </a:r>
            <a:r>
              <a:rPr kumimoji="0" lang="fr-FR" sz="1050" b="1" i="1" u="none" strike="noStrike" kern="0" cap="none" spc="0" normalizeH="0" baseline="0" noProof="0" dirty="0" smtClean="0">
                <a:ln>
                  <a:noFill/>
                </a:ln>
                <a:solidFill>
                  <a:sysClr val="windowText" lastClr="000000"/>
                </a:solidFill>
                <a:effectLst/>
                <a:uLnTx/>
                <a:uFillTx/>
                <a:latin typeface="Calibri" pitchFamily="34" charset="0"/>
              </a:rPr>
              <a:t>physique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050" b="1" i="1" u="none" strike="noStrike" kern="0" cap="none" spc="0" normalizeH="0" baseline="0" noProof="0" dirty="0" smtClean="0">
                <a:ln>
                  <a:noFill/>
                </a:ln>
                <a:solidFill>
                  <a:sysClr val="windowText" lastClr="000000"/>
                </a:solidFill>
                <a:effectLst/>
                <a:uLnTx/>
                <a:uFillTx/>
                <a:latin typeface="Calibri" pitchFamily="34" charset="0"/>
              </a:rPr>
              <a:t>de</a:t>
            </a:r>
            <a:r>
              <a:rPr kumimoji="0" lang="fr-FR" sz="1050" b="1" i="1" u="none" strike="noStrike" kern="0" cap="none" spc="0" normalizeH="0" noProof="0" dirty="0" smtClean="0">
                <a:ln>
                  <a:noFill/>
                </a:ln>
                <a:solidFill>
                  <a:sysClr val="windowText" lastClr="000000"/>
                </a:solidFill>
                <a:effectLst/>
                <a:uLnTx/>
                <a:uFillTx/>
                <a:latin typeface="Calibri" pitchFamily="34" charset="0"/>
              </a:rPr>
              <a:t> Ginseng</a:t>
            </a:r>
            <a:endParaRPr kumimoji="0" lang="fr-FR" sz="1050" b="1" i="1" u="none" strike="noStrike" kern="0" cap="none" spc="0" normalizeH="0" baseline="0" noProof="0" dirty="0">
              <a:ln>
                <a:noFill/>
              </a:ln>
              <a:solidFill>
                <a:sysClr val="windowText" lastClr="000000"/>
              </a:solidFill>
              <a:effectLst/>
              <a:uLnTx/>
              <a:uFillTx/>
              <a:latin typeface="Calibri" pitchFamily="34" charset="0"/>
            </a:endParaRPr>
          </a:p>
        </p:txBody>
      </p:sp>
      <p:sp>
        <p:nvSpPr>
          <p:cNvPr id="20" name="ZoneTexte 242"/>
          <p:cNvSpPr txBox="1">
            <a:spLocks noChangeArrowheads="1"/>
          </p:cNvSpPr>
          <p:nvPr/>
        </p:nvSpPr>
        <p:spPr bwMode="auto">
          <a:xfrm>
            <a:off x="4220557" y="3758828"/>
            <a:ext cx="688638" cy="3693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900" b="1" kern="0" dirty="0" smtClean="0">
                <a:solidFill>
                  <a:sysClr val="windowText" lastClr="000000"/>
                </a:solidFill>
                <a:latin typeface="Candara" pitchFamily="34" charset="0"/>
              </a:rPr>
              <a:t>Certificat</a:t>
            </a:r>
          </a:p>
          <a:p>
            <a:pPr marL="0" marR="0" lvl="0" indent="0" algn="ctr" defTabSz="914400" eaLnBrk="1" fontAlgn="auto" latinLnBrk="0" hangingPunct="1">
              <a:lnSpc>
                <a:spcPct val="100000"/>
              </a:lnSpc>
              <a:spcBef>
                <a:spcPts val="0"/>
              </a:spcBef>
              <a:spcAft>
                <a:spcPts val="0"/>
              </a:spcAft>
              <a:buClrTx/>
              <a:buSzTx/>
              <a:buFontTx/>
              <a:buNone/>
              <a:tabLst/>
              <a:defRPr/>
            </a:pPr>
            <a:r>
              <a:rPr lang="fr-FR" sz="900" b="1" kern="0" dirty="0" smtClean="0">
                <a:solidFill>
                  <a:sysClr val="windowText" lastClr="000000"/>
                </a:solidFill>
                <a:latin typeface="Candara" pitchFamily="34" charset="0"/>
              </a:rPr>
              <a:t>X509</a:t>
            </a:r>
            <a:endParaRPr kumimoji="0" lang="fr-FR" sz="900" b="1" i="0" u="none" strike="noStrike" kern="0" cap="none" spc="0" normalizeH="0" baseline="0" noProof="0" dirty="0">
              <a:ln>
                <a:noFill/>
              </a:ln>
              <a:solidFill>
                <a:sysClr val="windowText" lastClr="000000"/>
              </a:solidFill>
              <a:effectLst/>
              <a:uLnTx/>
              <a:uFillTx/>
              <a:latin typeface="Candara" pitchFamily="34" charset="0"/>
            </a:endParaRPr>
          </a:p>
        </p:txBody>
      </p:sp>
      <p:sp>
        <p:nvSpPr>
          <p:cNvPr id="3" name="Pentagone 2"/>
          <p:cNvSpPr/>
          <p:nvPr/>
        </p:nvSpPr>
        <p:spPr>
          <a:xfrm>
            <a:off x="4846318" y="5589240"/>
            <a:ext cx="4138132" cy="288032"/>
          </a:xfrm>
          <a:prstGeom prst="homePlat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effectLst>
                  <a:outerShdw blurRad="38100" dist="38100" dir="2700000" algn="tl">
                    <a:srgbClr val="000000">
                      <a:alpha val="43137"/>
                    </a:srgbClr>
                  </a:outerShdw>
                </a:effectLst>
                <a:latin typeface="Candara" pitchFamily="34" charset="0"/>
              </a:rPr>
              <a:t>Partie GINSENG - Périnatalité</a:t>
            </a:r>
            <a:endParaRPr lang="fr-FR" dirty="0">
              <a:solidFill>
                <a:schemeClr val="tx1"/>
              </a:solidFill>
              <a:effectLst>
                <a:outerShdw blurRad="38100" dist="38100" dir="2700000" algn="tl">
                  <a:srgbClr val="000000">
                    <a:alpha val="43137"/>
                  </a:srgbClr>
                </a:outerShdw>
              </a:effectLst>
              <a:latin typeface="Candara" pitchFamily="34" charset="0"/>
            </a:endParaRPr>
          </a:p>
        </p:txBody>
      </p:sp>
      <p:sp>
        <p:nvSpPr>
          <p:cNvPr id="89" name="Pentagone 88"/>
          <p:cNvSpPr/>
          <p:nvPr/>
        </p:nvSpPr>
        <p:spPr>
          <a:xfrm flipH="1">
            <a:off x="611560" y="5589240"/>
            <a:ext cx="4248472" cy="288032"/>
          </a:xfrm>
          <a:prstGeom prst="homePlat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effectLst>
                  <a:outerShdw blurRad="38100" dist="38100" dir="2700000" algn="tl">
                    <a:srgbClr val="000000">
                      <a:alpha val="43137"/>
                    </a:srgbClr>
                  </a:outerShdw>
                </a:effectLst>
                <a:latin typeface="Candara" pitchFamily="34" charset="0"/>
              </a:rPr>
              <a:t>Partie GINSENG - RSCA</a:t>
            </a:r>
            <a:endParaRPr lang="fr-FR" dirty="0">
              <a:solidFill>
                <a:schemeClr val="tx1"/>
              </a:solidFill>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305004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right)">
                                      <p:cBhvr>
                                        <p:cTn id="47" dur="500"/>
                                        <p:tgtEl>
                                          <p:spTgt spid="59"/>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right)">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right)">
                                      <p:cBhvr>
                                        <p:cTn id="64" dur="500"/>
                                        <p:tgtEl>
                                          <p:spTgt spid="64"/>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right)">
                                      <p:cBhvr>
                                        <p:cTn id="67" dur="500"/>
                                        <p:tgtEl>
                                          <p:spTgt spid="66"/>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right)">
                                      <p:cBhvr>
                                        <p:cTn id="70" dur="500"/>
                                        <p:tgtEl>
                                          <p:spTgt spid="6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wipe(right)">
                                      <p:cBhvr>
                                        <p:cTn id="79" dur="500"/>
                                        <p:tgtEl>
                                          <p:spTgt spid="8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left)">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P spid="34" grpId="0"/>
      <p:bldP spid="35" grpId="0" animBg="1"/>
      <p:bldP spid="37" grpId="0"/>
      <p:bldP spid="38" grpId="0" animBg="1"/>
      <p:bldP spid="47" grpId="0" animBg="1"/>
      <p:bldP spid="48" grpId="0"/>
      <p:bldP spid="49" grpId="0" animBg="1"/>
      <p:bldP spid="51" grpId="0"/>
      <p:bldP spid="52" grpId="0" animBg="1"/>
      <p:bldP spid="55" grpId="0" animBg="1"/>
      <p:bldP spid="57" grpId="0" animBg="1"/>
      <p:bldP spid="58" grpId="0"/>
      <p:bldP spid="59" grpId="0" animBg="1"/>
      <p:bldP spid="61" grpId="0"/>
      <p:bldP spid="64" grpId="0" animBg="1"/>
      <p:bldP spid="65" grpId="0" animBg="1"/>
      <p:bldP spid="66" grpId="0" animBg="1"/>
      <p:bldP spid="73" grpId="0"/>
      <p:bldP spid="3" grpId="0" animBg="1"/>
      <p:bldP spid="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Financement</a:t>
            </a:r>
            <a:endParaRPr lang="fr-FR" dirty="0"/>
          </a:p>
        </p:txBody>
      </p:sp>
      <p:sp>
        <p:nvSpPr>
          <p:cNvPr id="5" name="Espace réservé du contenu 4"/>
          <p:cNvSpPr>
            <a:spLocks noGrp="1"/>
          </p:cNvSpPr>
          <p:nvPr>
            <p:ph sz="quarter" idx="10"/>
          </p:nvPr>
        </p:nvSpPr>
        <p:spPr/>
        <p:txBody>
          <a:bodyPr/>
          <a:lstStyle/>
          <a:p>
            <a:endParaRPr lang="fr-FR" dirty="0"/>
          </a:p>
        </p:txBody>
      </p:sp>
    </p:spTree>
    <p:extLst>
      <p:ext uri="{BB962C8B-B14F-4D97-AF65-F5344CB8AC3E}">
        <p14:creationId xmlns:p14="http://schemas.microsoft.com/office/powerpoint/2010/main" val="2611026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Site web</a:t>
            </a:r>
            <a:endParaRPr lang="fr-FR" dirty="0"/>
          </a:p>
        </p:txBody>
      </p:sp>
      <p:sp>
        <p:nvSpPr>
          <p:cNvPr id="5" name="Espace réservé du contenu 4"/>
          <p:cNvSpPr>
            <a:spLocks noGrp="1"/>
          </p:cNvSpPr>
          <p:nvPr>
            <p:ph sz="quarter" idx="10"/>
          </p:nvPr>
        </p:nvSpPr>
        <p:spPr/>
        <p:txBody>
          <a:bodyPr/>
          <a:lstStyle/>
          <a:p>
            <a:r>
              <a:rPr lang="fr-FR" dirty="0" smtClean="0"/>
              <a:t>Nouveau portail e-ginseng.org</a:t>
            </a:r>
          </a:p>
          <a:p>
            <a:pPr lvl="1"/>
            <a:endParaRPr lang="fr-FR" dirty="0"/>
          </a:p>
        </p:txBody>
      </p:sp>
      <p:sp>
        <p:nvSpPr>
          <p:cNvPr id="8" name="Forme libre 7"/>
          <p:cNvSpPr/>
          <p:nvPr/>
        </p:nvSpPr>
        <p:spPr>
          <a:xfrm>
            <a:off x="2762143" y="2484803"/>
            <a:ext cx="2496343" cy="2496343"/>
          </a:xfrm>
          <a:custGeom>
            <a:avLst/>
            <a:gdLst>
              <a:gd name="connsiteX0" fmla="*/ 0 w 2496343"/>
              <a:gd name="connsiteY0" fmla="*/ 1248172 h 2496343"/>
              <a:gd name="connsiteX1" fmla="*/ 1248172 w 2496343"/>
              <a:gd name="connsiteY1" fmla="*/ 0 h 2496343"/>
              <a:gd name="connsiteX2" fmla="*/ 2496344 w 2496343"/>
              <a:gd name="connsiteY2" fmla="*/ 1248172 h 2496343"/>
              <a:gd name="connsiteX3" fmla="*/ 1248172 w 2496343"/>
              <a:gd name="connsiteY3" fmla="*/ 2496344 h 2496343"/>
              <a:gd name="connsiteX4" fmla="*/ 0 w 2496343"/>
              <a:gd name="connsiteY4" fmla="*/ 1248172 h 249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343" h="2496343">
                <a:moveTo>
                  <a:pt x="0" y="1248172"/>
                </a:moveTo>
                <a:cubicBezTo>
                  <a:pt x="0" y="558826"/>
                  <a:pt x="558826" y="0"/>
                  <a:pt x="1248172" y="0"/>
                </a:cubicBezTo>
                <a:cubicBezTo>
                  <a:pt x="1937518" y="0"/>
                  <a:pt x="2496344" y="558826"/>
                  <a:pt x="2496344" y="1248172"/>
                </a:cubicBezTo>
                <a:cubicBezTo>
                  <a:pt x="2496344" y="1937518"/>
                  <a:pt x="1937518" y="2496344"/>
                  <a:pt x="1248172" y="2496344"/>
                </a:cubicBezTo>
                <a:cubicBezTo>
                  <a:pt x="558826" y="2496344"/>
                  <a:pt x="0" y="1937518"/>
                  <a:pt x="0" y="1248172"/>
                </a:cubicBezTo>
                <a:close/>
              </a:path>
            </a:pathLst>
          </a:custGeom>
          <a:solidFill>
            <a:srgbClr val="FF0066">
              <a:alpha val="49804"/>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1141" tIns="401141" rIns="401141" bIns="401141" numCol="1" spcCol="1270" anchor="ctr" anchorCtr="0">
            <a:noAutofit/>
          </a:bodyPr>
          <a:lstStyle/>
          <a:p>
            <a:pPr lvl="0" algn="ctr" defTabSz="1244600">
              <a:lnSpc>
                <a:spcPct val="90000"/>
              </a:lnSpc>
              <a:spcBef>
                <a:spcPct val="0"/>
              </a:spcBef>
              <a:spcAft>
                <a:spcPct val="35000"/>
              </a:spcAft>
            </a:pPr>
            <a:r>
              <a:rPr lang="fr-FR" sz="2400" kern="1200" dirty="0" smtClean="0"/>
              <a:t>e-ginseng.org</a:t>
            </a:r>
            <a:endParaRPr lang="fr-FR" sz="2400" kern="1200" dirty="0"/>
          </a:p>
        </p:txBody>
      </p:sp>
      <p:sp>
        <p:nvSpPr>
          <p:cNvPr id="9" name="Forme libre 8"/>
          <p:cNvSpPr/>
          <p:nvPr/>
        </p:nvSpPr>
        <p:spPr>
          <a:xfrm>
            <a:off x="3386228" y="1484783"/>
            <a:ext cx="1440000" cy="1440000"/>
          </a:xfrm>
          <a:custGeom>
            <a:avLst/>
            <a:gdLst>
              <a:gd name="connsiteX0" fmla="*/ 0 w 1248171"/>
              <a:gd name="connsiteY0" fmla="*/ 624086 h 1248171"/>
              <a:gd name="connsiteX1" fmla="*/ 624086 w 1248171"/>
              <a:gd name="connsiteY1" fmla="*/ 0 h 1248171"/>
              <a:gd name="connsiteX2" fmla="*/ 1248172 w 1248171"/>
              <a:gd name="connsiteY2" fmla="*/ 624086 h 1248171"/>
              <a:gd name="connsiteX3" fmla="*/ 624086 w 1248171"/>
              <a:gd name="connsiteY3" fmla="*/ 1248172 h 1248171"/>
              <a:gd name="connsiteX4" fmla="*/ 0 w 1248171"/>
              <a:gd name="connsiteY4" fmla="*/ 624086 h 124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171" h="1248171">
                <a:moveTo>
                  <a:pt x="0" y="624086"/>
                </a:moveTo>
                <a:cubicBezTo>
                  <a:pt x="0" y="279413"/>
                  <a:pt x="279413" y="0"/>
                  <a:pt x="624086" y="0"/>
                </a:cubicBezTo>
                <a:cubicBezTo>
                  <a:pt x="968759" y="0"/>
                  <a:pt x="1248172" y="279413"/>
                  <a:pt x="1248172" y="624086"/>
                </a:cubicBezTo>
                <a:cubicBezTo>
                  <a:pt x="1248172" y="968759"/>
                  <a:pt x="968759" y="1248172"/>
                  <a:pt x="624086" y="1248172"/>
                </a:cubicBezTo>
                <a:cubicBezTo>
                  <a:pt x="279413" y="1248172"/>
                  <a:pt x="0" y="968759"/>
                  <a:pt x="0" y="624086"/>
                </a:cubicBezTo>
                <a:close/>
              </a:path>
            </a:pathLst>
          </a:custGeom>
          <a:solidFill>
            <a:srgbClr val="3366FF">
              <a:alpha val="49804"/>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98030" tIns="198030" rIns="198030" bIns="198030" numCol="1" spcCol="1270" anchor="ctr" anchorCtr="0">
            <a:noAutofit/>
          </a:bodyPr>
          <a:lstStyle/>
          <a:p>
            <a:pPr lvl="0" algn="ctr" defTabSz="533400">
              <a:lnSpc>
                <a:spcPct val="90000"/>
              </a:lnSpc>
              <a:spcBef>
                <a:spcPct val="0"/>
              </a:spcBef>
              <a:spcAft>
                <a:spcPct val="35000"/>
              </a:spcAft>
            </a:pPr>
            <a:r>
              <a:rPr lang="fr-FR" sz="1200" kern="1200" dirty="0" smtClean="0"/>
              <a:t>Médecine urgence</a:t>
            </a:r>
            <a:endParaRPr lang="fr-FR" sz="1200" kern="1200" dirty="0"/>
          </a:p>
        </p:txBody>
      </p:sp>
      <p:sp>
        <p:nvSpPr>
          <p:cNvPr id="10" name="Forme libre 9"/>
          <p:cNvSpPr/>
          <p:nvPr/>
        </p:nvSpPr>
        <p:spPr>
          <a:xfrm>
            <a:off x="4716016" y="3920940"/>
            <a:ext cx="1440000" cy="1440000"/>
          </a:xfrm>
          <a:custGeom>
            <a:avLst/>
            <a:gdLst>
              <a:gd name="connsiteX0" fmla="*/ 0 w 1248171"/>
              <a:gd name="connsiteY0" fmla="*/ 624086 h 1248171"/>
              <a:gd name="connsiteX1" fmla="*/ 624086 w 1248171"/>
              <a:gd name="connsiteY1" fmla="*/ 0 h 1248171"/>
              <a:gd name="connsiteX2" fmla="*/ 1248172 w 1248171"/>
              <a:gd name="connsiteY2" fmla="*/ 624086 h 1248171"/>
              <a:gd name="connsiteX3" fmla="*/ 624086 w 1248171"/>
              <a:gd name="connsiteY3" fmla="*/ 1248172 h 1248171"/>
              <a:gd name="connsiteX4" fmla="*/ 0 w 1248171"/>
              <a:gd name="connsiteY4" fmla="*/ 624086 h 124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171" h="1248171">
                <a:moveTo>
                  <a:pt x="0" y="624086"/>
                </a:moveTo>
                <a:cubicBezTo>
                  <a:pt x="0" y="279413"/>
                  <a:pt x="279413" y="0"/>
                  <a:pt x="624086" y="0"/>
                </a:cubicBezTo>
                <a:cubicBezTo>
                  <a:pt x="968759" y="0"/>
                  <a:pt x="1248172" y="279413"/>
                  <a:pt x="1248172" y="624086"/>
                </a:cubicBezTo>
                <a:cubicBezTo>
                  <a:pt x="1248172" y="968759"/>
                  <a:pt x="968759" y="1248172"/>
                  <a:pt x="624086" y="1248172"/>
                </a:cubicBezTo>
                <a:cubicBezTo>
                  <a:pt x="279413" y="1248172"/>
                  <a:pt x="0" y="968759"/>
                  <a:pt x="0" y="624086"/>
                </a:cubicBezTo>
                <a:close/>
              </a:path>
            </a:pathLst>
          </a:custGeom>
          <a:solidFill>
            <a:srgbClr val="CC0000">
              <a:alpha val="49804"/>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98030" tIns="198030" rIns="198030" bIns="198030" numCol="1" spcCol="1270" anchor="ctr" anchorCtr="0">
            <a:noAutofit/>
          </a:bodyPr>
          <a:lstStyle/>
          <a:p>
            <a:pPr lvl="0" algn="ctr" defTabSz="533400">
              <a:lnSpc>
                <a:spcPct val="90000"/>
              </a:lnSpc>
              <a:spcBef>
                <a:spcPct val="0"/>
              </a:spcBef>
              <a:spcAft>
                <a:spcPct val="35000"/>
              </a:spcAft>
            </a:pPr>
            <a:r>
              <a:rPr lang="fr-FR" sz="1200" kern="1200" dirty="0" smtClean="0"/>
              <a:t>RSCA:</a:t>
            </a:r>
          </a:p>
          <a:p>
            <a:pPr lvl="0" algn="ctr" defTabSz="533400">
              <a:lnSpc>
                <a:spcPct val="90000"/>
              </a:lnSpc>
              <a:spcBef>
                <a:spcPct val="0"/>
              </a:spcBef>
              <a:spcAft>
                <a:spcPct val="35000"/>
              </a:spcAft>
            </a:pPr>
            <a:r>
              <a:rPr lang="fr-FR" sz="1200" kern="1200" dirty="0" smtClean="0"/>
              <a:t>e-sentinelle.org</a:t>
            </a:r>
            <a:endParaRPr lang="fr-FR" sz="1200" kern="1200" dirty="0"/>
          </a:p>
        </p:txBody>
      </p:sp>
      <p:sp>
        <p:nvSpPr>
          <p:cNvPr id="11" name="Forme libre 10"/>
          <p:cNvSpPr/>
          <p:nvPr/>
        </p:nvSpPr>
        <p:spPr>
          <a:xfrm>
            <a:off x="2051880" y="3920940"/>
            <a:ext cx="1440000" cy="1440000"/>
          </a:xfrm>
          <a:custGeom>
            <a:avLst/>
            <a:gdLst>
              <a:gd name="connsiteX0" fmla="*/ 0 w 1248171"/>
              <a:gd name="connsiteY0" fmla="*/ 624086 h 1248171"/>
              <a:gd name="connsiteX1" fmla="*/ 624086 w 1248171"/>
              <a:gd name="connsiteY1" fmla="*/ 0 h 1248171"/>
              <a:gd name="connsiteX2" fmla="*/ 1248172 w 1248171"/>
              <a:gd name="connsiteY2" fmla="*/ 624086 h 1248171"/>
              <a:gd name="connsiteX3" fmla="*/ 624086 w 1248171"/>
              <a:gd name="connsiteY3" fmla="*/ 1248172 h 1248171"/>
              <a:gd name="connsiteX4" fmla="*/ 0 w 1248171"/>
              <a:gd name="connsiteY4" fmla="*/ 624086 h 124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171" h="1248171">
                <a:moveTo>
                  <a:pt x="0" y="624086"/>
                </a:moveTo>
                <a:cubicBezTo>
                  <a:pt x="0" y="279413"/>
                  <a:pt x="279413" y="0"/>
                  <a:pt x="624086" y="0"/>
                </a:cubicBezTo>
                <a:cubicBezTo>
                  <a:pt x="968759" y="0"/>
                  <a:pt x="1248172" y="279413"/>
                  <a:pt x="1248172" y="624086"/>
                </a:cubicBezTo>
                <a:cubicBezTo>
                  <a:pt x="1248172" y="968759"/>
                  <a:pt x="968759" y="1248172"/>
                  <a:pt x="624086" y="1248172"/>
                </a:cubicBezTo>
                <a:cubicBezTo>
                  <a:pt x="279413" y="1248172"/>
                  <a:pt x="0" y="968759"/>
                  <a:pt x="0" y="624086"/>
                </a:cubicBezTo>
                <a:close/>
              </a:path>
            </a:pathLst>
          </a:custGeom>
          <a:solidFill>
            <a:srgbClr val="9900CC">
              <a:alpha val="49804"/>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98030" tIns="198030" rIns="198030" bIns="198030" numCol="1" spcCol="1270" anchor="ctr" anchorCtr="0">
            <a:noAutofit/>
          </a:bodyPr>
          <a:lstStyle/>
          <a:p>
            <a:pPr lvl="0" algn="ctr" defTabSz="533400">
              <a:lnSpc>
                <a:spcPct val="90000"/>
              </a:lnSpc>
              <a:spcBef>
                <a:spcPct val="0"/>
              </a:spcBef>
              <a:spcAft>
                <a:spcPct val="35000"/>
              </a:spcAft>
            </a:pPr>
            <a:r>
              <a:rPr lang="fr-FR" sz="1200" kern="1200" smtClean="0"/>
              <a:t>RSPA</a:t>
            </a:r>
            <a:endParaRPr lang="fr-FR" sz="1200" kern="120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8486" y="5229200"/>
            <a:ext cx="3123038" cy="651934"/>
          </a:xfrm>
          <a:prstGeom prst="rect">
            <a:avLst/>
          </a:prstGeom>
        </p:spPr>
      </p:pic>
    </p:spTree>
    <p:extLst>
      <p:ext uri="{BB962C8B-B14F-4D97-AF65-F5344CB8AC3E}">
        <p14:creationId xmlns:p14="http://schemas.microsoft.com/office/powerpoint/2010/main" val="1774563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smtClean="0"/>
              <a:t>Maat</a:t>
            </a:r>
            <a:r>
              <a:rPr lang="fr-FR" dirty="0" smtClean="0"/>
              <a:t>-G interface Gateway</a:t>
            </a: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7" y="1102809"/>
            <a:ext cx="3834113" cy="2848198"/>
          </a:xfrm>
          <a:prstGeom prst="rect">
            <a:avLst/>
          </a:prstGeom>
          <a:ln>
            <a:noFill/>
          </a:ln>
          <a:effectLst>
            <a:outerShdw blurRad="190500" algn="tl" rotWithShape="0">
              <a:srgbClr val="000000">
                <a:alpha val="70000"/>
              </a:srgbClr>
            </a:outerShdw>
          </a:effectLst>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501008"/>
            <a:ext cx="4895528" cy="3182093"/>
          </a:xfrm>
          <a:prstGeom prst="rect">
            <a:avLst/>
          </a:prstGeom>
          <a:ln>
            <a:noFill/>
          </a:ln>
          <a:effectLst>
            <a:outerShdw blurRad="190500" algn="tl" rotWithShape="0">
              <a:srgbClr val="000000">
                <a:alpha val="70000"/>
              </a:srgbClr>
            </a:outerShdw>
          </a:effectLst>
        </p:spPr>
      </p:pic>
      <p:pic>
        <p:nvPicPr>
          <p:cNvPr id="6" name="Espace réservé du contenu 5"/>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2627784" y="908720"/>
            <a:ext cx="6981939" cy="5572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739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Stages effectués dans le cadre de RSCA</a:t>
            </a:r>
            <a:endParaRPr lang="fr-FR" dirty="0"/>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33444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Jonathan Passerat-</a:t>
            </a:r>
            <a:r>
              <a:rPr lang="fr-FR" dirty="0" err="1" smtClean="0"/>
              <a:t>Palmbach</a:t>
            </a:r>
            <a:r>
              <a:rPr lang="fr-FR" dirty="0" smtClean="0"/>
              <a:t> (2009)</a:t>
            </a:r>
            <a:endParaRPr lang="fr-FR" dirty="0"/>
          </a:p>
        </p:txBody>
      </p:sp>
      <p:sp>
        <p:nvSpPr>
          <p:cNvPr id="8" name="Espace réservé du contenu 7"/>
          <p:cNvSpPr>
            <a:spLocks noGrp="1"/>
          </p:cNvSpPr>
          <p:nvPr>
            <p:ph sz="quarter" idx="10"/>
          </p:nvPr>
        </p:nvSpPr>
        <p:spPr/>
        <p:txBody>
          <a:bodyPr/>
          <a:lstStyle/>
          <a:p>
            <a:r>
              <a:rPr lang="fr-FR" dirty="0" smtClean="0"/>
              <a:t>Stage de 2</a:t>
            </a:r>
            <a:r>
              <a:rPr lang="fr-FR" baseline="30000" dirty="0" smtClean="0"/>
              <a:t>ème</a:t>
            </a:r>
            <a:r>
              <a:rPr lang="fr-FR" dirty="0" smtClean="0"/>
              <a:t> année Ingénieur en Informatique (ISIMA)</a:t>
            </a:r>
          </a:p>
          <a:p>
            <a:endParaRPr lang="fr-FR" dirty="0" smtClean="0"/>
          </a:p>
          <a:p>
            <a:endParaRPr lang="fr-FR" dirty="0" smtClean="0"/>
          </a:p>
          <a:p>
            <a:endParaRPr lang="fr-FR" dirty="0" smtClean="0"/>
          </a:p>
          <a:p>
            <a:r>
              <a:rPr lang="fr-FR" dirty="0" smtClean="0"/>
              <a:t>Travail sur l’interface entre les technologies grilles et la Carte de Professionnel de Santé (CPS)</a:t>
            </a:r>
          </a:p>
          <a:p>
            <a:endParaRPr lang="fr-FR" dirty="0"/>
          </a:p>
        </p:txBody>
      </p:sp>
      <p:pic>
        <p:nvPicPr>
          <p:cNvPr id="5" name="Image 203" descr="cpsreader.png"/>
          <p:cNvPicPr>
            <a:picLocks noChangeAspect="1"/>
          </p:cNvPicPr>
          <p:nvPr/>
        </p:nvPicPr>
        <p:blipFill>
          <a:blip r:embed="rId2" cstate="print"/>
          <a:srcRect/>
          <a:stretch>
            <a:fillRect/>
          </a:stretch>
        </p:blipFill>
        <p:spPr bwMode="auto">
          <a:xfrm flipH="1">
            <a:off x="5163926" y="3356992"/>
            <a:ext cx="2759032" cy="1857388"/>
          </a:xfrm>
          <a:prstGeom prst="rect">
            <a:avLst/>
          </a:prstGeom>
          <a:noFill/>
          <a:ln w="9525">
            <a:noFill/>
            <a:miter lim="800000"/>
            <a:headEnd/>
            <a:tailEnd/>
          </a:ln>
        </p:spPr>
      </p:pic>
      <p:pic>
        <p:nvPicPr>
          <p:cNvPr id="6" name="Image 5" descr="cps.png"/>
          <p:cNvPicPr>
            <a:picLocks noChangeAspect="1"/>
          </p:cNvPicPr>
          <p:nvPr/>
        </p:nvPicPr>
        <p:blipFill>
          <a:blip r:embed="rId3" cstate="print"/>
          <a:stretch>
            <a:fillRect/>
          </a:stretch>
        </p:blipFill>
        <p:spPr>
          <a:xfrm rot="1856249">
            <a:off x="5163471" y="4250297"/>
            <a:ext cx="1521760" cy="975181"/>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1484784"/>
            <a:ext cx="3200407" cy="612649"/>
          </a:xfrm>
          <a:prstGeom prst="rect">
            <a:avLst/>
          </a:prstGeom>
        </p:spPr>
      </p:pic>
    </p:spTree>
    <p:extLst>
      <p:ext uri="{BB962C8B-B14F-4D97-AF65-F5344CB8AC3E}">
        <p14:creationId xmlns:p14="http://schemas.microsoft.com/office/powerpoint/2010/main" val="2745069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CA_RSCA_01-10-09">
  <a:themeElements>
    <a:clrScheme name="Modèle par défaut 8">
      <a:dk1>
        <a:srgbClr val="000000"/>
      </a:dk1>
      <a:lt1>
        <a:srgbClr val="D3EDF5"/>
      </a:lt1>
      <a:dk2>
        <a:srgbClr val="000000"/>
      </a:dk2>
      <a:lt2>
        <a:srgbClr val="808080"/>
      </a:lt2>
      <a:accent1>
        <a:srgbClr val="00CC99"/>
      </a:accent1>
      <a:accent2>
        <a:srgbClr val="3333CC"/>
      </a:accent2>
      <a:accent3>
        <a:srgbClr val="E6F4F9"/>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dèle par défaut 8">
        <a:dk1>
          <a:srgbClr val="000000"/>
        </a:dk1>
        <a:lt1>
          <a:srgbClr val="D3EDF5"/>
        </a:lt1>
        <a:dk2>
          <a:srgbClr val="000000"/>
        </a:dk2>
        <a:lt2>
          <a:srgbClr val="808080"/>
        </a:lt2>
        <a:accent1>
          <a:srgbClr val="00CC99"/>
        </a:accent1>
        <a:accent2>
          <a:srgbClr val="3333CC"/>
        </a:accent2>
        <a:accent3>
          <a:srgbClr val="E6F4F9"/>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ProspectivesPluri_v1.0</Template>
  <TotalTime>3154</TotalTime>
  <Words>566</Words>
  <Application>Microsoft Office PowerPoint</Application>
  <PresentationFormat>Affichage à l'écran (4:3)</PresentationFormat>
  <Paragraphs>143</Paragraphs>
  <Slides>17</Slides>
  <Notes>2</Notes>
  <HiddenSlides>0</HiddenSlides>
  <MMClips>0</MMClips>
  <ScaleCrop>false</ScaleCrop>
  <HeadingPairs>
    <vt:vector size="4" baseType="variant">
      <vt:variant>
        <vt:lpstr>Thème</vt:lpstr>
      </vt:variant>
      <vt:variant>
        <vt:i4>1</vt:i4>
      </vt:variant>
      <vt:variant>
        <vt:lpstr>Titres des diapositives</vt:lpstr>
      </vt:variant>
      <vt:variant>
        <vt:i4>17</vt:i4>
      </vt:variant>
    </vt:vector>
  </HeadingPairs>
  <TitlesOfParts>
    <vt:vector size="18" baseType="lpstr">
      <vt:lpstr>CA_RSCA_01-10-09</vt:lpstr>
      <vt:lpstr>RSCA Réseau Sentinelle Cancer Auvergne  Statut et avancement  </vt:lpstr>
      <vt:lpstr>Présentation PowerPoint</vt:lpstr>
      <vt:lpstr>RSCA</vt:lpstr>
      <vt:lpstr>De RSCA à Ginseng</vt:lpstr>
      <vt:lpstr>Financement</vt:lpstr>
      <vt:lpstr>Site web</vt:lpstr>
      <vt:lpstr>Maat-G interface Gateway</vt:lpstr>
      <vt:lpstr>Stages effectués dans le cadre de RSCA</vt:lpstr>
      <vt:lpstr>Jonathan Passerat-Palmbach (2009)</vt:lpstr>
      <vt:lpstr>Charlotte Rousset (2010)</vt:lpstr>
      <vt:lpstr>Sylvain Planche (2011)</vt:lpstr>
      <vt:lpstr>Travail sur les bases de données</vt:lpstr>
      <vt:lpstr>Yannick Bardotti (2011)</vt:lpstr>
      <vt:lpstr>Yannick Bardotti (2011)</vt:lpstr>
      <vt:lpstr>Paul De Vlieger</vt:lpstr>
      <vt:lpstr>CNIL</vt:lpstr>
      <vt:lpstr>Nouvelle demande d’autorisation CNIL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Equipe PCSV Plate-forme de Calculs pour les Sciences du Vivant Membres: Aurélien Bernard (CDD IE), Vincent Breton (DR), Jonathan Caux (doctorant), Paul De Vlieger (doctorant), Tung Doan (doctorant), Denise Donnarieix (physicienne médicale), Géraldine Fettahi (CDD IE), Benjamin Louvet (doctorant), Lydia Maigne (MCF), Emmanuel Medernach (IR), Yann Perrot (doctorant), Jean Salzemann (CDD IR), David Sarramia (MCF)</dc:title>
  <cp:lastModifiedBy>paul</cp:lastModifiedBy>
  <cp:revision>114</cp:revision>
  <dcterms:modified xsi:type="dcterms:W3CDTF">2011-05-17T14:48:42Z</dcterms:modified>
</cp:coreProperties>
</file>